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6858000" cx="12192000"/>
  <p:notesSz cx="6858000" cy="9144000"/>
  <p:embeddedFontLst>
    <p:embeddedFont>
      <p:font typeface="Ubuntu"/>
      <p:regular r:id="rId56"/>
      <p:bold r:id="rId57"/>
      <p:italic r:id="rId58"/>
      <p:boldItalic r:id="rId59"/>
    </p:embeddedFont>
    <p:embeddedFont>
      <p:font typeface="Garamond"/>
      <p:regular r:id="rId60"/>
      <p:bold r:id="rId61"/>
      <p:italic r:id="rId62"/>
      <p:boldItalic r:id="rId63"/>
    </p:embeddedFont>
    <p:embeddedFont>
      <p:font typeface="Lato"/>
      <p:regular r:id="rId64"/>
      <p:bold r:id="rId65"/>
      <p:italic r:id="rId66"/>
      <p:boldItalic r:id="rId67"/>
    </p:embeddedFont>
    <p:embeddedFont>
      <p:font typeface="Roboto Mon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B756BF-3DE9-496A-8529-105C92342837}">
  <a:tblStyle styleId="{02B756BF-3DE9-496A-8529-105C923428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aramond-italic.fntdata"/><Relationship Id="rId61" Type="http://schemas.openxmlformats.org/officeDocument/2006/relationships/font" Target="fonts/Garamond-bold.fntdata"/><Relationship Id="rId20" Type="http://schemas.openxmlformats.org/officeDocument/2006/relationships/slide" Target="slides/slide14.xml"/><Relationship Id="rId64" Type="http://schemas.openxmlformats.org/officeDocument/2006/relationships/font" Target="fonts/Lato-regular.fntdata"/><Relationship Id="rId63" Type="http://schemas.openxmlformats.org/officeDocument/2006/relationships/font" Target="fonts/Garamond-boldItalic.fntdata"/><Relationship Id="rId22" Type="http://schemas.openxmlformats.org/officeDocument/2006/relationships/slide" Target="slides/slide16.xml"/><Relationship Id="rId66" Type="http://schemas.openxmlformats.org/officeDocument/2006/relationships/font" Target="fonts/Lato-italic.fntdata"/><Relationship Id="rId21" Type="http://schemas.openxmlformats.org/officeDocument/2006/relationships/slide" Target="slides/slide15.xml"/><Relationship Id="rId65" Type="http://schemas.openxmlformats.org/officeDocument/2006/relationships/font" Target="fonts/Lato-bold.fntdata"/><Relationship Id="rId24" Type="http://schemas.openxmlformats.org/officeDocument/2006/relationships/slide" Target="slides/slide18.xml"/><Relationship Id="rId68" Type="http://schemas.openxmlformats.org/officeDocument/2006/relationships/font" Target="fonts/RobotoMono-regular.fntdata"/><Relationship Id="rId23" Type="http://schemas.openxmlformats.org/officeDocument/2006/relationships/slide" Target="slides/slide17.xml"/><Relationship Id="rId67" Type="http://schemas.openxmlformats.org/officeDocument/2006/relationships/font" Target="fonts/Lato-boldItalic.fntdata"/><Relationship Id="rId60" Type="http://schemas.openxmlformats.org/officeDocument/2006/relationships/font" Target="fonts/Garamond-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Ubuntu-bold.fntdata"/><Relationship Id="rId12" Type="http://schemas.openxmlformats.org/officeDocument/2006/relationships/slide" Target="slides/slide6.xml"/><Relationship Id="rId56" Type="http://schemas.openxmlformats.org/officeDocument/2006/relationships/font" Target="fonts/Ubuntu-regular.fntdata"/><Relationship Id="rId15" Type="http://schemas.openxmlformats.org/officeDocument/2006/relationships/slide" Target="slides/slide9.xml"/><Relationship Id="rId59" Type="http://schemas.openxmlformats.org/officeDocument/2006/relationships/font" Target="fonts/Ubuntu-boldItalic.fntdata"/><Relationship Id="rId14" Type="http://schemas.openxmlformats.org/officeDocument/2006/relationships/slide" Target="slides/slide8.xml"/><Relationship Id="rId58" Type="http://schemas.openxmlformats.org/officeDocument/2006/relationships/font" Target="fonts/Ubuntu-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IE"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34" name="Google Shape;23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a0656464a_0_7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a0656464a_0_7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10a0656464a_0_7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a0656464a_0_7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a0656464a_0_7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10a0656464a_0_7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a0656464a_0_1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0a0656464a_0_13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10a0656464a_0_13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a0656464a_0_1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a0656464a_0_14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10a0656464a_0_14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a0656464a_0_8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a0656464a_0_8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10a0656464a_0_8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a0656464a_0_8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a0656464a_0_8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10a0656464a_0_8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a0656464a_0_8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a0656464a_0_8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0a0656464a_0_8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a0656464a_0_8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a0656464a_0_8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0a0656464a_0_8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a0656464a_0_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a0656464a_0_8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0a0656464a_0_8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a0656464a_0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a0656464a_0_8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10a0656464a_0_8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91f53f0ca5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91f53f0ca5_0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91f53f0ca5_0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a0656464a_0_8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a0656464a_0_8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10a0656464a_0_8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a0656464a_0_8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a0656464a_0_8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10a0656464a_0_8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a0656464a_0_8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0a0656464a_0_8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0a0656464a_0_8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a0656464a_0_8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0a0656464a_0_8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10a0656464a_0_8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0a0656464a_0_1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0a0656464a_0_14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0a0656464a_0_1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a0656464a_0_8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0a0656464a_0_8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10a0656464a_0_8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a0656464a_0_9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0a0656464a_0_9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10a0656464a_0_9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0424aa41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0424aa41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120424aa41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a0656464a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a0656464a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10a0656464a_0_9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a0656464a_0_1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0a0656464a_0_14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10a0656464a_0_14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a0656464a_0_1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a0656464a_0_1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0a0656464a_0_13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a0656464a_0_9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0a0656464a_0_9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10a0656464a_0_9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a0656464a_0_9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0a0656464a_0_9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10a0656464a_0_9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a0656464a_0_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0a0656464a_0_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10a0656464a_0_9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1e8d209d22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1e8d209d22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1e8d209d22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a0656464a_0_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a0656464a_0_9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0a0656464a_0_9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0a0656464a_0_9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0a0656464a_0_9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10a0656464a_0_9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0a0656464a_0_9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0a0656464a_0_9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10a0656464a_0_9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0a0656464a_0_10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0a0656464a_0_10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10a0656464a_0_10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0a0656464a_0_1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0a0656464a_0_14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10a0656464a_0_14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a0656464a_0_1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a0656464a_0_10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10a0656464a_0_10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a0656464a_0_7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a0656464a_0_7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10a0656464a_0_7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0a0656464a_0_10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0a0656464a_0_10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10a0656464a_0_10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a0656464a_0_10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0a0656464a_0_10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10a0656464a_0_10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0a0656464a_0_1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0a0656464a_0_10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10a0656464a_0_10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0a0656464a_0_10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0a0656464a_0_10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10a0656464a_0_10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0a0656464a_0_10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0a0656464a_0_10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10a0656464a_0_10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0a0656464a_0_1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0a0656464a_0_10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10a0656464a_0_10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0a0656464a_0_1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0a0656464a_0_1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10a0656464a_0_1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0a0656464a_0_1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0a0656464a_0_14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10a0656464a_0_14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0a0656464a_0_1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0a0656464a_0_1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10a0656464a_0_1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0a0656464a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0a0656464a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10a0656464a_0_1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a0656464a_0_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a0656464a_0_7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10a0656464a_0_7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a0656464a_0_7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a0656464a_0_7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10a0656464a_0_7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a0656464a_0_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a0656464a_0_7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10a0656464a_0_7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a0656464a_0_7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a0656464a_0_7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0a0656464a_0_7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a0656464a_0_7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a0656464a_0_7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0a0656464a_0_7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6.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7.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2.png"/><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7842" l="0" r="3860" t="10660"/>
          <a:stretch/>
        </p:blipFill>
        <p:spPr>
          <a:xfrm>
            <a:off x="-13252" y="0"/>
            <a:ext cx="12205253" cy="6897756"/>
          </a:xfrm>
          <a:prstGeom prst="rect">
            <a:avLst/>
          </a:prstGeom>
          <a:noFill/>
          <a:ln>
            <a:noFill/>
          </a:ln>
        </p:spPr>
      </p:pic>
      <p:sp>
        <p:nvSpPr>
          <p:cNvPr id="17" name="Google Shape;17;p2"/>
          <p:cNvSpPr/>
          <p:nvPr/>
        </p:nvSpPr>
        <p:spPr>
          <a:xfrm>
            <a:off x="5765359" y="0"/>
            <a:ext cx="1426725" cy="6897756"/>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alpha val="5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rect b="b" l="l" r="r" t="t"/>
            <a:pathLst>
              <a:path extrusionOk="0" h="6897756" w="6774812">
                <a:moveTo>
                  <a:pt x="0" y="0"/>
                </a:moveTo>
                <a:lnTo>
                  <a:pt x="5783571" y="0"/>
                </a:lnTo>
                <a:lnTo>
                  <a:pt x="6774812" y="6897756"/>
                </a:lnTo>
                <a:lnTo>
                  <a:pt x="0" y="6897756"/>
                </a:lnTo>
                <a:lnTo>
                  <a:pt x="0" y="0"/>
                </a:lnTo>
                <a:close/>
              </a:path>
            </a:pathLst>
          </a:custGeom>
          <a:solidFill>
            <a:srgbClr val="75114A">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rect b="b" l="l" r="r" t="t"/>
            <a:pathLst>
              <a:path extrusionOk="0" h="1282148" w="5027639">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0" name="Google Shape;20;p2"/>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21" name="Google Shape;21;p2"/>
          <p:cNvSpPr txBox="1"/>
          <p:nvPr>
            <p:ph type="ctrTitle"/>
          </p:nvPr>
        </p:nvSpPr>
        <p:spPr>
          <a:xfrm>
            <a:off x="695501" y="3102474"/>
            <a:ext cx="5162100" cy="2652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D9C49F"/>
              </a:buClr>
              <a:buSzPts val="7000"/>
              <a:buFont typeface="Garamond"/>
              <a:buNone/>
              <a:defRPr b="1" i="0" sz="7000" u="none" cap="none" strike="noStrike">
                <a:solidFill>
                  <a:srgbClr val="D9C49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2"/>
          <p:cNvSpPr txBox="1"/>
          <p:nvPr>
            <p:ph idx="1" type="subTitle"/>
          </p:nvPr>
        </p:nvSpPr>
        <p:spPr>
          <a:xfrm>
            <a:off x="7752523" y="4107533"/>
            <a:ext cx="4189200" cy="1021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Garamond"/>
                <a:ea typeface="Garamond"/>
                <a:cs typeface="Garamond"/>
                <a:sym typeface="Garamond"/>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3" name="Google Shape;23;p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4" name="Google Shape;24;p2"/>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5" name="Google Shape;25;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pic>
        <p:nvPicPr>
          <p:cNvPr id="26" name="Google Shape;26;p2"/>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08"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b="0" l="0" r="0" t="0"/>
          <a:stretch/>
        </p:blipFill>
        <p:spPr>
          <a:xfrm>
            <a:off x="-17344" y="-99182"/>
            <a:ext cx="12209343" cy="6957182"/>
          </a:xfrm>
          <a:prstGeom prst="rect">
            <a:avLst/>
          </a:prstGeom>
          <a:noFill/>
          <a:ln>
            <a:noFill/>
          </a:ln>
        </p:spPr>
      </p:pic>
      <p:sp>
        <p:nvSpPr>
          <p:cNvPr id="210" name="Google Shape;210;p11"/>
          <p:cNvSpPr/>
          <p:nvPr/>
        </p:nvSpPr>
        <p:spPr>
          <a:xfrm>
            <a:off x="441346" y="386807"/>
            <a:ext cx="4506300" cy="4724100"/>
          </a:xfrm>
          <a:prstGeom prst="rect">
            <a:avLst/>
          </a:prstGeom>
          <a:solidFill>
            <a:srgbClr val="75114A">
              <a:alpha val="6823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1" name="Google Shape;211;p11"/>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2" name="Google Shape;212;p11"/>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3" name="Google Shape;213;p11"/>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4" name="Google Shape;214;p11"/>
          <p:cNvSpPr txBox="1"/>
          <p:nvPr>
            <p:ph type="ctrTitle"/>
          </p:nvPr>
        </p:nvSpPr>
        <p:spPr>
          <a:xfrm>
            <a:off x="720934" y="434781"/>
            <a:ext cx="4048800" cy="2071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5" name="Google Shape;215;p11"/>
          <p:cNvSpPr txBox="1"/>
          <p:nvPr>
            <p:ph idx="1" type="subTitle"/>
          </p:nvPr>
        </p:nvSpPr>
        <p:spPr>
          <a:xfrm>
            <a:off x="720934" y="2838917"/>
            <a:ext cx="4048800" cy="19638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16" name="Google Shape;216;p11"/>
          <p:cNvSpPr txBox="1"/>
          <p:nvPr>
            <p:ph idx="10" type="dt"/>
          </p:nvPr>
        </p:nvSpPr>
        <p:spPr>
          <a:xfrm>
            <a:off x="3670465" y="6118555"/>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17" name="Google Shape;217;p11"/>
          <p:cNvSpPr txBox="1"/>
          <p:nvPr>
            <p:ph idx="11" type="ftr"/>
          </p:nvPr>
        </p:nvSpPr>
        <p:spPr>
          <a:xfrm>
            <a:off x="7771263" y="6118554"/>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18" name="Google Shape;218;p11"/>
          <p:cNvPicPr preferRelativeResize="0"/>
          <p:nvPr/>
        </p:nvPicPr>
        <p:blipFill rotWithShape="1">
          <a:blip r:embed="rId3">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Content &amp; Picture">
  <p:cSld name="Text Slide - Content &amp; Picture">
    <p:spTree>
      <p:nvGrpSpPr>
        <p:cNvPr id="219" name="Shape 219"/>
        <p:cNvGrpSpPr/>
        <p:nvPr/>
      </p:nvGrpSpPr>
      <p:grpSpPr>
        <a:xfrm>
          <a:off x="0" y="0"/>
          <a:ext cx="0" cy="0"/>
          <a:chOff x="0" y="0"/>
          <a:chExt cx="0" cy="0"/>
        </a:xfrm>
      </p:grpSpPr>
      <p:sp>
        <p:nvSpPr>
          <p:cNvPr id="220" name="Google Shape;220;p12"/>
          <p:cNvSpPr txBox="1"/>
          <p:nvPr>
            <p:ph type="title"/>
          </p:nvPr>
        </p:nvSpPr>
        <p:spPr>
          <a:xfrm>
            <a:off x="838200" y="365125"/>
            <a:ext cx="5181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1" name="Google Shape;221;p12"/>
          <p:cNvSpPr txBox="1"/>
          <p:nvPr>
            <p:ph idx="1" type="body"/>
          </p:nvPr>
        </p:nvSpPr>
        <p:spPr>
          <a:xfrm>
            <a:off x="838200" y="1825625"/>
            <a:ext cx="5181600" cy="39804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222" name="Google Shape;222;p12"/>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3" name="Google Shape;223;p12"/>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4" name="Google Shape;224;p12"/>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5" name="Google Shape;225;p12"/>
          <p:cNvSpPr txBox="1"/>
          <p:nvPr>
            <p:ph idx="11" type="ftr"/>
          </p:nvPr>
        </p:nvSpPr>
        <p:spPr>
          <a:xfrm>
            <a:off x="7239000" y="6113463"/>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26" name="Google Shape;226;p12"/>
          <p:cNvSpPr txBox="1"/>
          <p:nvPr>
            <p:ph idx="10" type="dt"/>
          </p:nvPr>
        </p:nvSpPr>
        <p:spPr>
          <a:xfrm>
            <a:off x="3789598" y="6094049"/>
            <a:ext cx="1089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27" name="Google Shape;227;p12"/>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8" name="Shape 228"/>
        <p:cNvGrpSpPr/>
        <p:nvPr/>
      </p:nvGrpSpPr>
      <p:grpSpPr>
        <a:xfrm>
          <a:off x="0" y="0"/>
          <a:ext cx="0" cy="0"/>
          <a:chOff x="0" y="0"/>
          <a:chExt cx="0" cy="0"/>
        </a:xfrm>
      </p:grpSpPr>
      <p:sp>
        <p:nvSpPr>
          <p:cNvPr id="229" name="Google Shape;229;p1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p1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31" name="Google Shape;231;p1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1" type="obj">
  <p:cSld name="OBJECT">
    <p:spTree>
      <p:nvGrpSpPr>
        <p:cNvPr id="27" name="Shape 27"/>
        <p:cNvGrpSpPr/>
        <p:nvPr/>
      </p:nvGrpSpPr>
      <p:grpSpPr>
        <a:xfrm>
          <a:off x="0" y="0"/>
          <a:ext cx="0" cy="0"/>
          <a:chOff x="0" y="0"/>
          <a:chExt cx="0" cy="0"/>
        </a:xfrm>
      </p:grpSpPr>
      <p:sp>
        <p:nvSpPr>
          <p:cNvPr id="28" name="Google Shape;28;p3"/>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9" name="Google Shape;29;p3"/>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0" name="Google Shape;30;p3"/>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1" name="Google Shape;31;p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 name="Google Shape;32;p3"/>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33" name="Google Shape;33;p3"/>
          <p:cNvSpPr txBox="1"/>
          <p:nvPr>
            <p:ph idx="11" type="ftr"/>
          </p:nvPr>
        </p:nvSpPr>
        <p:spPr>
          <a:xfrm>
            <a:off x="7239000" y="6113463"/>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34" name="Google Shape;34;p3"/>
          <p:cNvSpPr txBox="1"/>
          <p:nvPr>
            <p:ph idx="10" type="dt"/>
          </p:nvPr>
        </p:nvSpPr>
        <p:spPr>
          <a:xfrm>
            <a:off x="3789598" y="6094049"/>
            <a:ext cx="1089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35" name="Google Shape;35;p3"/>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B">
  <p:cSld name="Divider Slide 2B">
    <p:spTree>
      <p:nvGrpSpPr>
        <p:cNvPr id="36"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b="0" l="0" r="0" t="0"/>
          <a:stretch/>
        </p:blipFill>
        <p:spPr>
          <a:xfrm>
            <a:off x="-13252" y="0"/>
            <a:ext cx="12205252" cy="6897755"/>
          </a:xfrm>
          <a:prstGeom prst="rect">
            <a:avLst/>
          </a:prstGeom>
          <a:noFill/>
          <a:ln>
            <a:noFill/>
          </a:ln>
        </p:spPr>
      </p:pic>
      <p:sp>
        <p:nvSpPr>
          <p:cNvPr id="38" name="Google Shape;38;p4"/>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9" name="Google Shape;39;p4"/>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40" name="Google Shape;40;p4"/>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 name="Google Shape;41;p4"/>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42" name="Google Shape;42;p4"/>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43" name="Google Shape;43;p4"/>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44" name="Google Shape;44;p4"/>
          <p:cNvPicPr preferRelativeResize="0"/>
          <p:nvPr/>
        </p:nvPicPr>
        <p:blipFill>
          <a:blip r:embed="rId3">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B">
  <p:cSld name="Divider Slide 1B">
    <p:spTree>
      <p:nvGrpSpPr>
        <p:cNvPr id="45"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b="15063" l="975" r="1080" t="1912"/>
          <a:stretch/>
        </p:blipFill>
        <p:spPr>
          <a:xfrm>
            <a:off x="-13253" y="0"/>
            <a:ext cx="12205255" cy="6897757"/>
          </a:xfrm>
          <a:prstGeom prst="rect">
            <a:avLst/>
          </a:prstGeom>
          <a:noFill/>
          <a:ln>
            <a:noFill/>
          </a:ln>
        </p:spPr>
      </p:pic>
      <p:pic>
        <p:nvPicPr>
          <p:cNvPr id="47" name="Google Shape;47;p5"/>
          <p:cNvPicPr preferRelativeResize="0"/>
          <p:nvPr/>
        </p:nvPicPr>
        <p:blipFill rotWithShape="1">
          <a:blip r:embed="rId3">
            <a:alphaModFix amt="38000"/>
          </a:blip>
          <a:srcRect b="2445" l="23094" r="-5157" t="38467"/>
          <a:stretch/>
        </p:blipFill>
        <p:spPr>
          <a:xfrm>
            <a:off x="-13254" y="1"/>
            <a:ext cx="8084129" cy="6897758"/>
          </a:xfrm>
          <a:prstGeom prst="rect">
            <a:avLst/>
          </a:prstGeom>
          <a:noFill/>
          <a:ln>
            <a:noFill/>
          </a:ln>
        </p:spPr>
      </p:pic>
      <p:sp>
        <p:nvSpPr>
          <p:cNvPr id="48" name="Google Shape;48;p5"/>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49" name="Google Shape;49;p5"/>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0" name="Google Shape;50;p5"/>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p5"/>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52" name="Google Shape;52;p5"/>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53" name="Google Shape;53;p5"/>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54" name="Google Shape;54;p5"/>
          <p:cNvPicPr preferRelativeResize="0"/>
          <p:nvPr/>
        </p:nvPicPr>
        <p:blipFill>
          <a:blip r:embed="rId4">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3B">
  <p:cSld name="Divider Slide 3B">
    <p:spTree>
      <p:nvGrpSpPr>
        <p:cNvPr id="55"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b="12397" l="7074" r="0" t="9193"/>
          <a:stretch/>
        </p:blipFill>
        <p:spPr>
          <a:xfrm>
            <a:off x="-1" y="0"/>
            <a:ext cx="12191581" cy="6857999"/>
          </a:xfrm>
          <a:prstGeom prst="rect">
            <a:avLst/>
          </a:prstGeom>
          <a:noFill/>
          <a:ln>
            <a:noFill/>
          </a:ln>
        </p:spPr>
      </p:pic>
      <p:sp>
        <p:nvSpPr>
          <p:cNvPr id="57" name="Google Shape;57;p6"/>
          <p:cNvSpPr/>
          <p:nvPr/>
        </p:nvSpPr>
        <p:spPr>
          <a:xfrm>
            <a:off x="5770821" y="-25629"/>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58" name="Google Shape;58;p6"/>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9" name="Google Shape;59;p6"/>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p6"/>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61" name="Google Shape;61;p6"/>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62" name="Google Shape;62;p6"/>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63" name="Google Shape;63;p6"/>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64"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p7"/>
          <p:cNvSpPr/>
          <p:nvPr/>
        </p:nvSpPr>
        <p:spPr>
          <a:xfrm>
            <a:off x="6291470" y="4182533"/>
            <a:ext cx="5155500" cy="2218200"/>
          </a:xfrm>
          <a:prstGeom prst="rect">
            <a:avLst/>
          </a:prstGeom>
          <a:solidFill>
            <a:srgbClr val="B94F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p7"/>
          <p:cNvSpPr txBox="1"/>
          <p:nvPr/>
        </p:nvSpPr>
        <p:spPr>
          <a:xfrm>
            <a:off x="6616390" y="4399704"/>
            <a:ext cx="4754100" cy="1754400"/>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are </a:t>
            </a:r>
            <a:r>
              <a:rPr b="1" i="0" lang="en-IE" sz="2000" u="none" cap="none" strike="noStrike">
                <a:solidFill>
                  <a:schemeClr val="lt1"/>
                </a:solidFill>
                <a:latin typeface="Calibri"/>
                <a:ea typeface="Calibri"/>
                <a:cs typeface="Calibri"/>
                <a:sym typeface="Calibri"/>
              </a:rPr>
              <a:t>one of Ireland’s top universities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for graduate employability, </a:t>
            </a:r>
            <a:r>
              <a:rPr b="0" i="0" lang="en-IE" sz="2000" u="none" cap="none" strike="noStrike">
                <a:solidFill>
                  <a:schemeClr val="lt1"/>
                </a:solidFill>
                <a:latin typeface="Calibri"/>
                <a:ea typeface="Calibri"/>
                <a:cs typeface="Calibri"/>
                <a:sym typeface="Calibri"/>
              </a:rPr>
              <a:t>with over</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of our graduates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working or in further</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study within six</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months of graduating</a:t>
            </a:r>
            <a:endParaRPr b="1" i="0" sz="2000" u="none" cap="none" strike="noStrike">
              <a:solidFill>
                <a:schemeClr val="lt1"/>
              </a:solidFill>
              <a:latin typeface="Calibri"/>
              <a:ea typeface="Calibri"/>
              <a:cs typeface="Calibri"/>
              <a:sym typeface="Calibri"/>
            </a:endParaRPr>
          </a:p>
        </p:txBody>
      </p:sp>
      <p:sp>
        <p:nvSpPr>
          <p:cNvPr id="68" name="Google Shape;68;p7"/>
          <p:cNvSpPr/>
          <p:nvPr/>
        </p:nvSpPr>
        <p:spPr>
          <a:xfrm>
            <a:off x="704180" y="1778000"/>
            <a:ext cx="3850800" cy="2709300"/>
          </a:xfrm>
          <a:prstGeom prst="rect">
            <a:avLst/>
          </a:prstGeom>
          <a:solidFill>
            <a:srgbClr val="72E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704181" y="4707467"/>
            <a:ext cx="5327700" cy="1693200"/>
          </a:xfrm>
          <a:prstGeom prst="rect">
            <a:avLst/>
          </a:prstGeom>
          <a:solidFill>
            <a:srgbClr val="96BB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7704667" y="592667"/>
            <a:ext cx="3742200" cy="3386700"/>
          </a:xfrm>
          <a:prstGeom prst="rect">
            <a:avLst/>
          </a:prstGeom>
          <a:solidFill>
            <a:srgbClr val="CFC4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 name="Google Shape;71;p7"/>
          <p:cNvSpPr/>
          <p:nvPr/>
        </p:nvSpPr>
        <p:spPr>
          <a:xfrm>
            <a:off x="4792133" y="304800"/>
            <a:ext cx="2624700" cy="36744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7"/>
          <p:cNvSpPr txBox="1"/>
          <p:nvPr/>
        </p:nvSpPr>
        <p:spPr>
          <a:xfrm>
            <a:off x="953377" y="3340191"/>
            <a:ext cx="3598500" cy="10158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a:t>
            </a:r>
            <a:r>
              <a:rPr b="1" i="0" lang="en-IE" sz="2000" u="none" cap="none" strike="noStrike">
                <a:solidFill>
                  <a:schemeClr val="lt1"/>
                </a:solidFill>
                <a:latin typeface="Calibri"/>
                <a:ea typeface="Calibri"/>
                <a:cs typeface="Calibri"/>
                <a:sym typeface="Calibri"/>
              </a:rPr>
              <a:t>universities worldwide </a:t>
            </a:r>
            <a:r>
              <a:rPr b="0" i="0" lang="en-IE" sz="2000" u="none" cap="none" strike="noStrike">
                <a:solidFill>
                  <a:schemeClr val="lt1"/>
                </a:solidFill>
                <a:latin typeface="Calibri"/>
                <a:ea typeface="Calibri"/>
                <a:cs typeface="Calibri"/>
                <a:sym typeface="Calibri"/>
              </a:rPr>
              <a:t>according to </a:t>
            </a:r>
            <a:r>
              <a:rPr b="1" i="0" lang="en-IE" sz="2000" u="none" cap="none" strike="noStrike">
                <a:solidFill>
                  <a:schemeClr val="lt1"/>
                </a:solidFill>
                <a:latin typeface="Calibri"/>
                <a:ea typeface="Calibri"/>
                <a:cs typeface="Calibri"/>
                <a:sym typeface="Calibri"/>
              </a:rPr>
              <a:t>QS World </a:t>
            </a:r>
            <a:br>
              <a:rPr b="1" i="0" lang="en-IE" sz="2000" u="none" cap="none" strike="noStrike">
                <a:solidFill>
                  <a:schemeClr val="lt1"/>
                </a:solidFill>
                <a:latin typeface="Calibri"/>
                <a:ea typeface="Calibri"/>
                <a:cs typeface="Calibri"/>
                <a:sym typeface="Calibri"/>
              </a:rPr>
            </a:br>
            <a:r>
              <a:rPr b="1" i="0" lang="en-IE" sz="20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73" name="Google Shape;73;p7"/>
          <p:cNvSpPr txBox="1"/>
          <p:nvPr/>
        </p:nvSpPr>
        <p:spPr>
          <a:xfrm>
            <a:off x="966346" y="1898945"/>
            <a:ext cx="15378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rank</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among the</a:t>
            </a:r>
            <a:endParaRPr b="1" i="0" sz="2000" u="none" cap="none" strike="noStrike">
              <a:solidFill>
                <a:schemeClr val="lt1"/>
              </a:solidFill>
              <a:latin typeface="Calibri"/>
              <a:ea typeface="Calibri"/>
              <a:cs typeface="Calibri"/>
              <a:sym typeface="Calibri"/>
            </a:endParaRPr>
          </a:p>
        </p:txBody>
      </p:sp>
      <p:sp>
        <p:nvSpPr>
          <p:cNvPr id="74" name="Google Shape;74;p7"/>
          <p:cNvSpPr txBox="1"/>
          <p:nvPr/>
        </p:nvSpPr>
        <p:spPr>
          <a:xfrm>
            <a:off x="1305942" y="2375309"/>
            <a:ext cx="1323600" cy="938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top</a:t>
            </a:r>
            <a:endParaRPr b="0" i="0" sz="1400" u="none" cap="none" strike="noStrike">
              <a:solidFill>
                <a:srgbClr val="000000"/>
              </a:solidFill>
              <a:latin typeface="Arial"/>
              <a:ea typeface="Arial"/>
              <a:cs typeface="Arial"/>
              <a:sym typeface="Arial"/>
            </a:endParaRPr>
          </a:p>
        </p:txBody>
      </p:sp>
      <p:sp>
        <p:nvSpPr>
          <p:cNvPr id="75" name="Google Shape;75;p7"/>
          <p:cNvSpPr txBox="1"/>
          <p:nvPr/>
        </p:nvSpPr>
        <p:spPr>
          <a:xfrm>
            <a:off x="2225455" y="1610974"/>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1" i="0" lang="en-IE" sz="12900" u="none" cap="none" strike="noStrike">
                <a:solidFill>
                  <a:srgbClr val="243C57"/>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76" name="Google Shape;76;p7"/>
          <p:cNvSpPr txBox="1"/>
          <p:nvPr/>
        </p:nvSpPr>
        <p:spPr>
          <a:xfrm>
            <a:off x="2879267" y="1945667"/>
            <a:ext cx="1323600" cy="938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77" name="Google Shape;77;p7"/>
          <p:cNvSpPr txBox="1"/>
          <p:nvPr/>
        </p:nvSpPr>
        <p:spPr>
          <a:xfrm>
            <a:off x="2297145" y="4863547"/>
            <a:ext cx="37347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our researchers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were named among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the </a:t>
            </a:r>
            <a:r>
              <a:rPr b="1" i="0" lang="en-IE" sz="2000" u="none" cap="none" strike="noStrike">
                <a:solidFill>
                  <a:schemeClr val="lt1"/>
                </a:solidFill>
                <a:latin typeface="Calibri"/>
                <a:ea typeface="Calibri"/>
                <a:cs typeface="Calibri"/>
                <a:sym typeface="Calibri"/>
              </a:rPr>
              <a:t>World’s Most Highly Cited Researchers 2016 </a:t>
            </a:r>
            <a:r>
              <a:rPr b="0" i="0" lang="en-IE" sz="2000" u="none" cap="none" strike="noStrike">
                <a:solidFill>
                  <a:schemeClr val="lt1"/>
                </a:solidFill>
                <a:latin typeface="Calibri"/>
                <a:ea typeface="Calibri"/>
                <a:cs typeface="Calibri"/>
                <a:sym typeface="Calibri"/>
              </a:rPr>
              <a:t>by Clarivate</a:t>
            </a:r>
            <a:endParaRPr b="1" i="0" sz="2000" u="none" cap="none" strike="noStrike">
              <a:solidFill>
                <a:schemeClr val="lt1"/>
              </a:solidFill>
              <a:latin typeface="Calibri"/>
              <a:ea typeface="Calibri"/>
              <a:cs typeface="Calibri"/>
              <a:sym typeface="Calibri"/>
            </a:endParaRPr>
          </a:p>
        </p:txBody>
      </p:sp>
      <p:sp>
        <p:nvSpPr>
          <p:cNvPr id="78" name="Google Shape;78;p7"/>
          <p:cNvSpPr txBox="1"/>
          <p:nvPr/>
        </p:nvSpPr>
        <p:spPr>
          <a:xfrm>
            <a:off x="750733" y="4052067"/>
            <a:ext cx="1500000" cy="309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9500"/>
              <a:buFont typeface="Arial"/>
              <a:buNone/>
            </a:pPr>
            <a:r>
              <a:rPr b="1" i="0" lang="en-IE" sz="19500" u="none" cap="none" strike="noStrike">
                <a:solidFill>
                  <a:srgbClr val="414B57"/>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79" name="Google Shape;79;p7"/>
          <p:cNvSpPr txBox="1"/>
          <p:nvPr/>
        </p:nvSpPr>
        <p:spPr>
          <a:xfrm>
            <a:off x="4894816" y="475937"/>
            <a:ext cx="19611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Since </a:t>
            </a:r>
            <a:r>
              <a:rPr b="1" i="0" lang="en-IE" sz="2000" u="none" cap="none" strike="noStrike">
                <a:solidFill>
                  <a:schemeClr val="lt1"/>
                </a:solidFill>
                <a:latin typeface="Calibri"/>
                <a:ea typeface="Calibri"/>
                <a:cs typeface="Calibri"/>
                <a:sym typeface="Calibri"/>
              </a:rPr>
              <a:t>2005</a:t>
            </a:r>
            <a:r>
              <a:rPr b="0" i="0" lang="en-IE" sz="2000" u="none" cap="none" strike="noStrike">
                <a:solidFill>
                  <a:schemeClr val="lt1"/>
                </a:solidFill>
                <a:latin typeface="Calibri"/>
                <a:ea typeface="Calibri"/>
                <a:cs typeface="Calibri"/>
                <a:sym typeface="Calibri"/>
              </a:rPr>
              <a:t> we </a:t>
            </a:r>
            <a:endParaRPr b="0" i="0" sz="1400" u="none" cap="none" strike="noStrike">
              <a:solidFill>
                <a:srgbClr val="000000"/>
              </a:solidFill>
              <a:latin typeface="Arial"/>
              <a:ea typeface="Arial"/>
              <a:cs typeface="Arial"/>
              <a:sym typeface="Arial"/>
            </a:endParaRPr>
          </a:p>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have </a:t>
            </a:r>
            <a:r>
              <a:rPr b="1" i="0" lang="en-IE" sz="2000" u="none" cap="none" strike="noStrike">
                <a:solidFill>
                  <a:schemeClr val="lt1"/>
                </a:solidFill>
                <a:latin typeface="Calibri"/>
                <a:ea typeface="Calibri"/>
                <a:cs typeface="Calibri"/>
                <a:sym typeface="Calibri"/>
              </a:rPr>
              <a:t>opened</a:t>
            </a:r>
            <a:endParaRPr b="0" i="0" sz="1400" u="none" cap="none" strike="noStrike">
              <a:solidFill>
                <a:srgbClr val="000000"/>
              </a:solidFill>
              <a:latin typeface="Arial"/>
              <a:ea typeface="Arial"/>
              <a:cs typeface="Arial"/>
              <a:sym typeface="Arial"/>
            </a:endParaRPr>
          </a:p>
        </p:txBody>
      </p:sp>
      <p:sp>
        <p:nvSpPr>
          <p:cNvPr id="80" name="Google Shape;80;p7"/>
          <p:cNvSpPr txBox="1"/>
          <p:nvPr/>
        </p:nvSpPr>
        <p:spPr>
          <a:xfrm>
            <a:off x="4853565" y="693834"/>
            <a:ext cx="1796400" cy="1600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800"/>
              <a:buFont typeface="Arial"/>
              <a:buNone/>
            </a:pPr>
            <a:r>
              <a:rPr b="1" i="0" lang="en-IE" sz="9800" u="none" cap="none" strike="noStrike">
                <a:solidFill>
                  <a:srgbClr val="3F3F3F"/>
                </a:solidFill>
                <a:latin typeface="Calibri"/>
                <a:ea typeface="Calibri"/>
                <a:cs typeface="Calibri"/>
                <a:sym typeface="Calibri"/>
              </a:rPr>
              <a:t>16</a:t>
            </a:r>
            <a:endParaRPr b="0" i="0" sz="1400" u="none" cap="none" strike="noStrike">
              <a:solidFill>
                <a:srgbClr val="000000"/>
              </a:solidFill>
              <a:latin typeface="Arial"/>
              <a:ea typeface="Arial"/>
              <a:cs typeface="Arial"/>
              <a:sym typeface="Arial"/>
            </a:endParaRPr>
          </a:p>
        </p:txBody>
      </p:sp>
      <p:sp>
        <p:nvSpPr>
          <p:cNvPr id="81" name="Google Shape;81;p7"/>
          <p:cNvSpPr txBox="1"/>
          <p:nvPr/>
        </p:nvSpPr>
        <p:spPr>
          <a:xfrm>
            <a:off x="4877882" y="2450571"/>
            <a:ext cx="2592600" cy="1408200"/>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1900"/>
              <a:buFont typeface="Arial"/>
              <a:buNone/>
            </a:pPr>
            <a:r>
              <a:rPr b="0" i="0" lang="en-IE" sz="1900" u="none" cap="none" strike="noStrike">
                <a:solidFill>
                  <a:schemeClr val="lt1"/>
                </a:solidFill>
                <a:latin typeface="Calibri"/>
                <a:ea typeface="Calibri"/>
                <a:cs typeface="Calibri"/>
                <a:sym typeface="Calibri"/>
              </a:rPr>
              <a:t>which has transformed the campus and given students and staff access to the very best facilities and research</a:t>
            </a:r>
            <a:endParaRPr b="1" i="0" sz="1900" u="none" cap="none" strike="noStrike">
              <a:solidFill>
                <a:schemeClr val="lt1"/>
              </a:solidFill>
              <a:latin typeface="Calibri"/>
              <a:ea typeface="Calibri"/>
              <a:cs typeface="Calibri"/>
              <a:sym typeface="Calibri"/>
            </a:endParaRPr>
          </a:p>
        </p:txBody>
      </p:sp>
      <p:sp>
        <p:nvSpPr>
          <p:cNvPr id="82" name="Google Shape;82;p7"/>
          <p:cNvSpPr txBox="1"/>
          <p:nvPr/>
        </p:nvSpPr>
        <p:spPr>
          <a:xfrm>
            <a:off x="4889050" y="1999160"/>
            <a:ext cx="2288100" cy="534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buildings</a:t>
            </a:r>
            <a:endParaRPr b="0" i="0" sz="1400" u="none" cap="none" strike="noStrike">
              <a:solidFill>
                <a:srgbClr val="000000"/>
              </a:solidFill>
              <a:latin typeface="Arial"/>
              <a:ea typeface="Arial"/>
              <a:cs typeface="Arial"/>
              <a:sym typeface="Arial"/>
            </a:endParaRPr>
          </a:p>
        </p:txBody>
      </p:sp>
      <p:sp>
        <p:nvSpPr>
          <p:cNvPr id="83" name="Google Shape;83;p7"/>
          <p:cNvSpPr txBox="1"/>
          <p:nvPr/>
        </p:nvSpPr>
        <p:spPr>
          <a:xfrm>
            <a:off x="6117435" y="1530459"/>
            <a:ext cx="2288100" cy="534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new</a:t>
            </a:r>
            <a:endParaRPr b="0" i="0" sz="1400" u="none" cap="none" strike="noStrike">
              <a:solidFill>
                <a:srgbClr val="000000"/>
              </a:solidFill>
              <a:latin typeface="Arial"/>
              <a:ea typeface="Arial"/>
              <a:cs typeface="Arial"/>
              <a:sym typeface="Arial"/>
            </a:endParaRPr>
          </a:p>
        </p:txBody>
      </p:sp>
      <p:sp>
        <p:nvSpPr>
          <p:cNvPr id="84" name="Google Shape;84;p7"/>
          <p:cNvSpPr txBox="1"/>
          <p:nvPr/>
        </p:nvSpPr>
        <p:spPr>
          <a:xfrm>
            <a:off x="7820001" y="696244"/>
            <a:ext cx="33330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In 2015/2016, the University had an </a:t>
            </a:r>
            <a:r>
              <a:rPr b="1" i="0" lang="en-IE" sz="2000" u="none" cap="none" strike="noStrike">
                <a:solidFill>
                  <a:schemeClr val="lt1"/>
                </a:solidFill>
                <a:latin typeface="Calibri"/>
                <a:ea typeface="Calibri"/>
                <a:cs typeface="Calibri"/>
                <a:sym typeface="Calibri"/>
              </a:rPr>
              <a:t>annual income </a:t>
            </a:r>
            <a:r>
              <a:rPr b="0" i="0" lang="en-IE" sz="2000" u="none" cap="none" strike="noStrike">
                <a:solidFill>
                  <a:schemeClr val="lt1"/>
                </a:solidFill>
                <a:latin typeface="Calibri"/>
                <a:ea typeface="Calibri"/>
                <a:cs typeface="Calibri"/>
                <a:sym typeface="Calibri"/>
              </a:rPr>
              <a:t>of</a:t>
            </a:r>
            <a:endParaRPr b="1" i="0" sz="2000" u="none" cap="none" strike="noStrike">
              <a:solidFill>
                <a:schemeClr val="lt1"/>
              </a:solidFill>
              <a:latin typeface="Calibri"/>
              <a:ea typeface="Calibri"/>
              <a:cs typeface="Calibri"/>
              <a:sym typeface="Calibri"/>
            </a:endParaRPr>
          </a:p>
        </p:txBody>
      </p:sp>
      <p:sp>
        <p:nvSpPr>
          <p:cNvPr id="85" name="Google Shape;85;p7"/>
          <p:cNvSpPr txBox="1"/>
          <p:nvPr/>
        </p:nvSpPr>
        <p:spPr>
          <a:xfrm>
            <a:off x="8051879" y="974190"/>
            <a:ext cx="3381900" cy="14004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8500"/>
              <a:buFont typeface="Arial"/>
              <a:buNone/>
            </a:pPr>
            <a:r>
              <a:rPr b="1" i="0" lang="en-IE" sz="8500" u="none" cap="none" strike="noStrike">
                <a:solidFill>
                  <a:srgbClr val="75114A"/>
                </a:solidFill>
                <a:latin typeface="Calibri"/>
                <a:ea typeface="Calibri"/>
                <a:cs typeface="Calibri"/>
                <a:sym typeface="Calibri"/>
              </a:rPr>
              <a:t>€218.5</a:t>
            </a:r>
            <a:endParaRPr b="0" i="0" sz="1400" u="none" cap="none" strike="noStrike">
              <a:solidFill>
                <a:srgbClr val="000000"/>
              </a:solidFill>
              <a:latin typeface="Arial"/>
              <a:ea typeface="Arial"/>
              <a:cs typeface="Arial"/>
              <a:sym typeface="Arial"/>
            </a:endParaRPr>
          </a:p>
        </p:txBody>
      </p:sp>
      <p:sp>
        <p:nvSpPr>
          <p:cNvPr id="86" name="Google Shape;86;p7"/>
          <p:cNvSpPr txBox="1"/>
          <p:nvPr/>
        </p:nvSpPr>
        <p:spPr>
          <a:xfrm>
            <a:off x="9992465" y="2070383"/>
            <a:ext cx="13806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million</a:t>
            </a:r>
            <a:endParaRPr b="1" i="0" sz="3300" u="none" cap="none" strike="noStrike">
              <a:solidFill>
                <a:srgbClr val="753055"/>
              </a:solidFill>
              <a:latin typeface="Calibri"/>
              <a:ea typeface="Calibri"/>
              <a:cs typeface="Calibri"/>
              <a:sym typeface="Calibri"/>
            </a:endParaRPr>
          </a:p>
        </p:txBody>
      </p:sp>
      <p:sp>
        <p:nvSpPr>
          <p:cNvPr id="87" name="Google Shape;87;p7"/>
          <p:cNvSpPr txBox="1"/>
          <p:nvPr/>
        </p:nvSpPr>
        <p:spPr>
          <a:xfrm>
            <a:off x="7781904" y="3371312"/>
            <a:ext cx="36594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alumni worldwide</a:t>
            </a:r>
            <a:endParaRPr b="1" i="0" sz="3300" u="none" cap="none" strike="noStrike">
              <a:solidFill>
                <a:srgbClr val="753055"/>
              </a:solidFill>
              <a:latin typeface="Calibri"/>
              <a:ea typeface="Calibri"/>
              <a:cs typeface="Calibri"/>
              <a:sym typeface="Calibri"/>
            </a:endParaRPr>
          </a:p>
        </p:txBody>
      </p:sp>
      <p:sp>
        <p:nvSpPr>
          <p:cNvPr id="88" name="Google Shape;88;p7"/>
          <p:cNvSpPr txBox="1"/>
          <p:nvPr/>
        </p:nvSpPr>
        <p:spPr>
          <a:xfrm>
            <a:off x="7768934" y="2849970"/>
            <a:ext cx="9534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chemeClr val="lt1"/>
                </a:solidFill>
                <a:latin typeface="Calibri"/>
                <a:ea typeface="Calibri"/>
                <a:cs typeface="Calibri"/>
                <a:sym typeface="Calibri"/>
              </a:rPr>
              <a:t>over</a:t>
            </a:r>
            <a:endParaRPr b="1" i="0" sz="3300" u="none" cap="none" strike="noStrike">
              <a:solidFill>
                <a:schemeClr val="lt1"/>
              </a:solidFill>
              <a:latin typeface="Calibri"/>
              <a:ea typeface="Calibri"/>
              <a:cs typeface="Calibri"/>
              <a:sym typeface="Calibri"/>
            </a:endParaRPr>
          </a:p>
        </p:txBody>
      </p:sp>
      <p:sp>
        <p:nvSpPr>
          <p:cNvPr id="89" name="Google Shape;89;p7"/>
          <p:cNvSpPr txBox="1"/>
          <p:nvPr/>
        </p:nvSpPr>
        <p:spPr>
          <a:xfrm>
            <a:off x="8589525" y="2331232"/>
            <a:ext cx="3381900" cy="1246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300"/>
              <a:buFont typeface="Arial"/>
              <a:buNone/>
            </a:pPr>
            <a:r>
              <a:rPr b="1" i="0" lang="en-IE" sz="7300" u="none" cap="none" strike="noStrike">
                <a:solidFill>
                  <a:srgbClr val="75114A"/>
                </a:solidFill>
                <a:latin typeface="Calibri"/>
                <a:ea typeface="Calibri"/>
                <a:cs typeface="Calibri"/>
                <a:sym typeface="Calibri"/>
              </a:rPr>
              <a:t>90,000</a:t>
            </a:r>
            <a:endParaRPr b="0" i="0" sz="1400" u="none" cap="none" strike="noStrike">
              <a:solidFill>
                <a:srgbClr val="000000"/>
              </a:solidFill>
              <a:latin typeface="Arial"/>
              <a:ea typeface="Arial"/>
              <a:cs typeface="Arial"/>
              <a:sym typeface="Arial"/>
            </a:endParaRPr>
          </a:p>
        </p:txBody>
      </p:sp>
      <p:cxnSp>
        <p:nvCxnSpPr>
          <p:cNvPr id="90" name="Google Shape;90;p7"/>
          <p:cNvCxnSpPr/>
          <p:nvPr/>
        </p:nvCxnSpPr>
        <p:spPr>
          <a:xfrm>
            <a:off x="7951104" y="2546687"/>
            <a:ext cx="3216300" cy="0"/>
          </a:xfrm>
          <a:prstGeom prst="straightConnector1">
            <a:avLst/>
          </a:prstGeom>
          <a:noFill/>
          <a:ln cap="flat" cmpd="sng" w="28575">
            <a:solidFill>
              <a:srgbClr val="EAF1D3"/>
            </a:solidFill>
            <a:prstDash val="solid"/>
            <a:miter lim="800000"/>
            <a:headEnd len="sm" w="sm" type="none"/>
            <a:tailEnd len="sm" w="sm" type="none"/>
          </a:ln>
        </p:spPr>
      </p:cxnSp>
      <p:sp>
        <p:nvSpPr>
          <p:cNvPr id="91" name="Google Shape;91;p7"/>
          <p:cNvSpPr txBox="1"/>
          <p:nvPr/>
        </p:nvSpPr>
        <p:spPr>
          <a:xfrm>
            <a:off x="6639342" y="4595845"/>
            <a:ext cx="1976100" cy="19389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000"/>
              <a:buFont typeface="Arial"/>
              <a:buNone/>
            </a:pPr>
            <a:r>
              <a:rPr b="1" i="0" lang="en-IE" sz="12000" u="none" cap="none" strike="noStrike">
                <a:solidFill>
                  <a:srgbClr val="6B0E33"/>
                </a:solidFill>
                <a:latin typeface="Calibri"/>
                <a:ea typeface="Calibri"/>
                <a:cs typeface="Calibri"/>
                <a:sym typeface="Calibri"/>
              </a:rPr>
              <a:t>96</a:t>
            </a:r>
            <a:endParaRPr b="0" i="0" sz="1400" u="none" cap="none" strike="noStrike">
              <a:solidFill>
                <a:srgbClr val="000000"/>
              </a:solidFill>
              <a:latin typeface="Arial"/>
              <a:ea typeface="Arial"/>
              <a:cs typeface="Arial"/>
              <a:sym typeface="Arial"/>
            </a:endParaRPr>
          </a:p>
        </p:txBody>
      </p:sp>
      <p:sp>
        <p:nvSpPr>
          <p:cNvPr id="92" name="Google Shape;92;p7"/>
          <p:cNvSpPr txBox="1"/>
          <p:nvPr/>
        </p:nvSpPr>
        <p:spPr>
          <a:xfrm>
            <a:off x="8119101" y="4790338"/>
            <a:ext cx="835500" cy="1169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000"/>
              <a:buFont typeface="Arial"/>
              <a:buNone/>
            </a:pPr>
            <a:r>
              <a:rPr b="1" i="0" lang="en-IE" sz="7000" u="none" cap="none" strike="noStrike">
                <a:solidFill>
                  <a:srgbClr val="6B0E33"/>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93" name="Google Shape;93;p7"/>
          <p:cNvSpPr txBox="1"/>
          <p:nvPr/>
        </p:nvSpPr>
        <p:spPr>
          <a:xfrm>
            <a:off x="511197" y="228758"/>
            <a:ext cx="2694000" cy="1426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At a</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glance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94"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b="-7882" l="0" r="1941" t="-1"/>
          <a:stretch/>
        </p:blipFill>
        <p:spPr>
          <a:xfrm>
            <a:off x="3747382" y="755373"/>
            <a:ext cx="8471124" cy="6102628"/>
          </a:xfrm>
          <a:prstGeom prst="rect">
            <a:avLst/>
          </a:prstGeom>
          <a:noFill/>
          <a:ln>
            <a:noFill/>
          </a:ln>
        </p:spPr>
      </p:pic>
      <p:sp>
        <p:nvSpPr>
          <p:cNvPr id="97" name="Google Shape;97;p8"/>
          <p:cNvSpPr txBox="1"/>
          <p:nvPr/>
        </p:nvSpPr>
        <p:spPr>
          <a:xfrm>
            <a:off x="460397" y="381158"/>
            <a:ext cx="2694000" cy="1315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World</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Ranking</a:t>
            </a:r>
            <a:endParaRPr b="0" i="0" sz="1400" u="none" cap="none" strike="noStrike">
              <a:solidFill>
                <a:srgbClr val="000000"/>
              </a:solidFill>
              <a:latin typeface="Arial"/>
              <a:ea typeface="Arial"/>
              <a:cs typeface="Arial"/>
              <a:sym typeface="Arial"/>
            </a:endParaRPr>
          </a:p>
        </p:txBody>
      </p:sp>
      <p:sp>
        <p:nvSpPr>
          <p:cNvPr id="98" name="Google Shape;98;p8"/>
          <p:cNvSpPr txBox="1"/>
          <p:nvPr/>
        </p:nvSpPr>
        <p:spPr>
          <a:xfrm>
            <a:off x="460397" y="1661930"/>
            <a:ext cx="4590300" cy="18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Since 2012, NUI Galway has been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the only university in Ireland to rise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consistently in the most competitive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World University Rankings. Both the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IE" sz="1400" u="none" cap="none" strike="noStrike">
                <a:solidFill>
                  <a:srgbClr val="204A51"/>
                </a:solidFill>
                <a:latin typeface="Garamond"/>
                <a:ea typeface="Garamond"/>
                <a:cs typeface="Garamond"/>
                <a:sym typeface="Garamond"/>
              </a:rPr>
              <a:t>Times Higher Education </a:t>
            </a:r>
            <a:r>
              <a:rPr b="1" i="0" lang="en-IE" sz="1400" u="none" cap="none" strike="noStrike">
                <a:solidFill>
                  <a:srgbClr val="204A51"/>
                </a:solidFill>
                <a:latin typeface="Garamond"/>
                <a:ea typeface="Garamond"/>
                <a:cs typeface="Garamond"/>
                <a:sym typeface="Garamond"/>
              </a:rPr>
              <a:t>and </a:t>
            </a:r>
            <a:br>
              <a:rPr b="1" i="0" lang="en-IE" sz="1400" u="none" cap="none" strike="noStrike">
                <a:solidFill>
                  <a:srgbClr val="204A51"/>
                </a:solidFill>
                <a:latin typeface="Garamond"/>
                <a:ea typeface="Garamond"/>
                <a:cs typeface="Garamond"/>
                <a:sym typeface="Garamond"/>
              </a:rPr>
            </a:br>
            <a:r>
              <a:rPr b="1" i="1" lang="en-IE" sz="1400" u="none" cap="none" strike="noStrike">
                <a:solidFill>
                  <a:srgbClr val="204A51"/>
                </a:solidFill>
                <a:latin typeface="Garamond"/>
                <a:ea typeface="Garamond"/>
                <a:cs typeface="Garamond"/>
                <a:sym typeface="Garamond"/>
              </a:rPr>
              <a:t>QS World University Rankings  </a:t>
            </a:r>
            <a:r>
              <a:rPr b="1" i="0" lang="en-IE" sz="1400" u="none" cap="none" strike="noStrike">
                <a:solidFill>
                  <a:srgbClr val="204A51"/>
                </a:solidFill>
                <a:latin typeface="Garamond"/>
                <a:ea typeface="Garamond"/>
                <a:cs typeface="Garamond"/>
                <a:sym typeface="Garamond"/>
              </a:rPr>
              <a:t>have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placed the University in a higher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position year-on-year.</a:t>
            </a:r>
            <a:endParaRPr b="0" i="0" sz="1400" u="none" cap="none" strike="noStrike">
              <a:solidFill>
                <a:srgbClr val="000000"/>
              </a:solidFill>
              <a:latin typeface="Arial"/>
              <a:ea typeface="Arial"/>
              <a:cs typeface="Arial"/>
              <a:sym typeface="Arial"/>
            </a:endParaRPr>
          </a:p>
        </p:txBody>
      </p:sp>
      <p:sp>
        <p:nvSpPr>
          <p:cNvPr id="99" name="Google Shape;99;p8"/>
          <p:cNvSpPr/>
          <p:nvPr/>
        </p:nvSpPr>
        <p:spPr>
          <a:xfrm>
            <a:off x="4399720" y="530087"/>
            <a:ext cx="3114300" cy="3114300"/>
          </a:xfrm>
          <a:prstGeom prst="ellipse">
            <a:avLst/>
          </a:prstGeom>
          <a:solidFill>
            <a:srgbClr val="75114A">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8"/>
          <p:cNvSpPr/>
          <p:nvPr/>
        </p:nvSpPr>
        <p:spPr>
          <a:xfrm>
            <a:off x="8355706" y="1603513"/>
            <a:ext cx="3021000" cy="3021000"/>
          </a:xfrm>
          <a:prstGeom prst="ellipse">
            <a:avLst/>
          </a:prstGeom>
          <a:solidFill>
            <a:srgbClr val="B0DD46">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8"/>
          <p:cNvSpPr/>
          <p:nvPr/>
        </p:nvSpPr>
        <p:spPr>
          <a:xfrm>
            <a:off x="1351945" y="3563405"/>
            <a:ext cx="2822700" cy="2822700"/>
          </a:xfrm>
          <a:prstGeom prst="ellipse">
            <a:avLst/>
          </a:prstGeom>
          <a:solidFill>
            <a:srgbClr val="39818D">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8"/>
          <p:cNvSpPr txBox="1"/>
          <p:nvPr/>
        </p:nvSpPr>
        <p:spPr>
          <a:xfrm>
            <a:off x="5022454" y="2113721"/>
            <a:ext cx="3598500" cy="1077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of </a:t>
            </a:r>
            <a:r>
              <a:rPr b="1" i="0" lang="en-IE" sz="1600" u="none" cap="none" strike="noStrike">
                <a:solidFill>
                  <a:schemeClr val="lt1"/>
                </a:solidFill>
                <a:latin typeface="Calibri"/>
                <a:ea typeface="Calibri"/>
                <a:cs typeface="Calibri"/>
                <a:sym typeface="Calibri"/>
              </a:rPr>
              <a:t>universities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worldwide </a:t>
            </a:r>
            <a:r>
              <a:rPr b="0" i="0" lang="en-IE" sz="1600" u="none" cap="none" strike="noStrike">
                <a:solidFill>
                  <a:schemeClr val="lt1"/>
                </a:solidFill>
                <a:latin typeface="Calibri"/>
                <a:ea typeface="Calibri"/>
                <a:cs typeface="Calibri"/>
                <a:sym typeface="Calibri"/>
              </a:rPr>
              <a:t>according </a:t>
            </a:r>
            <a:br>
              <a:rPr b="0"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to </a:t>
            </a:r>
            <a:r>
              <a:rPr b="1" i="1" lang="en-IE" sz="1600" u="none" cap="none" strike="noStrike">
                <a:solidFill>
                  <a:schemeClr val="lt1"/>
                </a:solidFill>
                <a:latin typeface="Calibri"/>
                <a:ea typeface="Calibri"/>
                <a:cs typeface="Calibri"/>
                <a:sym typeface="Calibri"/>
              </a:rPr>
              <a:t>QS World </a:t>
            </a:r>
            <a:br>
              <a:rPr b="1" i="1"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103" name="Google Shape;103;p8"/>
          <p:cNvSpPr txBox="1"/>
          <p:nvPr/>
        </p:nvSpPr>
        <p:spPr>
          <a:xfrm>
            <a:off x="5037685" y="1067819"/>
            <a:ext cx="1537800" cy="4662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1500"/>
              <a:buFont typeface="Arial"/>
              <a:buNone/>
            </a:pPr>
            <a:r>
              <a:rPr b="0" i="0" lang="en-IE" sz="1500" u="none" cap="none" strike="noStrike">
                <a:solidFill>
                  <a:schemeClr val="lt1"/>
                </a:solidFill>
                <a:latin typeface="Calibri"/>
                <a:ea typeface="Calibri"/>
                <a:cs typeface="Calibri"/>
                <a:sym typeface="Calibri"/>
              </a:rPr>
              <a:t>We rank</a:t>
            </a:r>
            <a:br>
              <a:rPr b="0" i="0" lang="en-IE" sz="1500" u="none" cap="none" strike="noStrike">
                <a:solidFill>
                  <a:schemeClr val="lt1"/>
                </a:solidFill>
                <a:latin typeface="Calibri"/>
                <a:ea typeface="Calibri"/>
                <a:cs typeface="Calibri"/>
                <a:sym typeface="Calibri"/>
              </a:rPr>
            </a:br>
            <a:r>
              <a:rPr b="0" i="0" lang="en-IE" sz="1500" u="none" cap="none" strike="noStrike">
                <a:solidFill>
                  <a:schemeClr val="lt1"/>
                </a:solidFill>
                <a:latin typeface="Calibri"/>
                <a:ea typeface="Calibri"/>
                <a:cs typeface="Calibri"/>
                <a:sym typeface="Calibri"/>
              </a:rPr>
              <a:t>amongst the</a:t>
            </a:r>
            <a:endParaRPr b="1" i="0" sz="1500" u="none" cap="none" strike="noStrike">
              <a:solidFill>
                <a:schemeClr val="lt1"/>
              </a:solidFill>
              <a:latin typeface="Calibri"/>
              <a:ea typeface="Calibri"/>
              <a:cs typeface="Calibri"/>
              <a:sym typeface="Calibri"/>
            </a:endParaRPr>
          </a:p>
        </p:txBody>
      </p:sp>
      <p:sp>
        <p:nvSpPr>
          <p:cNvPr id="104" name="Google Shape;104;p8"/>
          <p:cNvSpPr txBox="1"/>
          <p:nvPr/>
        </p:nvSpPr>
        <p:spPr>
          <a:xfrm>
            <a:off x="5737303" y="442057"/>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05" name="Google Shape;105;p8"/>
          <p:cNvSpPr txBox="1"/>
          <p:nvPr/>
        </p:nvSpPr>
        <p:spPr>
          <a:xfrm>
            <a:off x="6388699" y="1054674"/>
            <a:ext cx="1323600" cy="9849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800"/>
              <a:buFont typeface="Arial"/>
              <a:buNone/>
            </a:pPr>
            <a:r>
              <a:rPr b="0" i="0" lang="en-IE" sz="5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06" name="Google Shape;106;p8"/>
          <p:cNvSpPr txBox="1"/>
          <p:nvPr/>
        </p:nvSpPr>
        <p:spPr>
          <a:xfrm>
            <a:off x="8772199" y="1668840"/>
            <a:ext cx="2951700" cy="1554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500"/>
              <a:buFont typeface="Arial"/>
              <a:buNone/>
            </a:pPr>
            <a:r>
              <a:rPr b="0" i="0" lang="en-IE" sz="9500" u="none" cap="none" strike="noStrike">
                <a:solidFill>
                  <a:schemeClr val="lt1"/>
                </a:solidFill>
                <a:latin typeface="Calibri"/>
                <a:ea typeface="Calibri"/>
                <a:cs typeface="Calibri"/>
                <a:sym typeface="Calibri"/>
              </a:rPr>
              <a:t>250</a:t>
            </a:r>
            <a:endParaRPr b="0" i="0" sz="1400" u="none" cap="none" strike="noStrike">
              <a:solidFill>
                <a:srgbClr val="000000"/>
              </a:solidFill>
              <a:latin typeface="Arial"/>
              <a:ea typeface="Arial"/>
              <a:cs typeface="Arial"/>
              <a:sym typeface="Arial"/>
            </a:endParaRPr>
          </a:p>
        </p:txBody>
      </p:sp>
      <p:sp>
        <p:nvSpPr>
          <p:cNvPr id="107" name="Google Shape;107;p8"/>
          <p:cNvSpPr txBox="1"/>
          <p:nvPr/>
        </p:nvSpPr>
        <p:spPr>
          <a:xfrm>
            <a:off x="8798703" y="2890391"/>
            <a:ext cx="35985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1" i="0" lang="en-IE" sz="1600" u="none" cap="none" strike="noStrike">
                <a:solidFill>
                  <a:schemeClr val="lt1"/>
                </a:solidFill>
                <a:latin typeface="Calibri"/>
                <a:ea typeface="Calibri"/>
                <a:cs typeface="Calibri"/>
                <a:sym typeface="Calibri"/>
              </a:rPr>
              <a:t>We ranked in the top 250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 Universities in the </a:t>
            </a:r>
            <a:br>
              <a:rPr b="1"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Times Higher Education </a:t>
            </a:r>
            <a:br>
              <a:rPr b="0"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(THE) World University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Rankings 2016/2017</a:t>
            </a:r>
            <a:endParaRPr b="1" i="1" sz="1600" u="none" cap="none" strike="noStrike">
              <a:solidFill>
                <a:schemeClr val="lt1"/>
              </a:solidFill>
              <a:latin typeface="Calibri"/>
              <a:ea typeface="Calibri"/>
              <a:cs typeface="Calibri"/>
              <a:sym typeface="Calibri"/>
            </a:endParaRPr>
          </a:p>
        </p:txBody>
      </p:sp>
      <p:sp>
        <p:nvSpPr>
          <p:cNvPr id="108" name="Google Shape;108;p8"/>
          <p:cNvSpPr txBox="1"/>
          <p:nvPr/>
        </p:nvSpPr>
        <p:spPr>
          <a:xfrm>
            <a:off x="2616768" y="3381665"/>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109" name="Google Shape;109;p8"/>
          <p:cNvSpPr txBox="1"/>
          <p:nvPr/>
        </p:nvSpPr>
        <p:spPr>
          <a:xfrm>
            <a:off x="1982169" y="4979390"/>
            <a:ext cx="3598500" cy="1077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The University rose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6 places in the</a:t>
            </a:r>
            <a:br>
              <a:rPr b="0" i="0"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QS World University</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1" i="1" lang="en-IE" sz="1600" u="none" cap="none" strike="noStrike">
                <a:solidFill>
                  <a:schemeClr val="lt1"/>
                </a:solidFill>
                <a:latin typeface="Calibri"/>
                <a:ea typeface="Calibri"/>
                <a:cs typeface="Calibri"/>
                <a:sym typeface="Calibri"/>
              </a:rPr>
              <a:t>Ranking </a:t>
            </a:r>
            <a:r>
              <a:rPr b="0" i="0" lang="en-IE" sz="1600" u="none" cap="none" strike="noStrike">
                <a:solidFill>
                  <a:schemeClr val="lt1"/>
                </a:solidFill>
                <a:latin typeface="Calibri"/>
                <a:ea typeface="Calibri"/>
                <a:cs typeface="Calibri"/>
                <a:sym typeface="Calibri"/>
              </a:rPr>
              <a:t>in 2017</a:t>
            </a:r>
            <a:endParaRPr b="1" i="1" sz="1600" u="none" cap="none" strike="noStrik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b="0" l="0" r="0" t="0"/>
          <a:stretch/>
        </p:blipFill>
        <p:spPr>
          <a:xfrm>
            <a:off x="1903012" y="3965961"/>
            <a:ext cx="805029" cy="958021"/>
          </a:xfrm>
          <a:prstGeom prst="rect">
            <a:avLst/>
          </a:prstGeom>
          <a:noFill/>
          <a:ln>
            <a:noFill/>
          </a:ln>
        </p:spPr>
      </p:pic>
      <p:pic>
        <p:nvPicPr>
          <p:cNvPr id="111" name="Google Shape;111;p8"/>
          <p:cNvPicPr preferRelativeResize="0"/>
          <p:nvPr/>
        </p:nvPicPr>
        <p:blipFill rotWithShape="1">
          <a:blip r:embed="rId4">
            <a:alphaModFix/>
          </a:blip>
          <a:srcRect b="0" l="0" r="0" t="0"/>
          <a:stretch/>
        </p:blipFill>
        <p:spPr>
          <a:xfrm>
            <a:off x="6971250" y="1722782"/>
            <a:ext cx="1170594" cy="845264"/>
          </a:xfrm>
          <a:prstGeom prst="rect">
            <a:avLst/>
          </a:prstGeom>
          <a:noFill/>
          <a:ln>
            <a:noFill/>
          </a:ln>
          <a:effectLst>
            <a:outerShdw blurRad="50800" rotWithShape="0" algn="tl" dir="2700000" dist="38100">
              <a:srgbClr val="000000">
                <a:alpha val="4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112"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b="0" l="12621" r="12620" t="36924"/>
          <a:stretch/>
        </p:blipFill>
        <p:spPr>
          <a:xfrm>
            <a:off x="0" y="0"/>
            <a:ext cx="12192000" cy="6858000"/>
          </a:xfrm>
          <a:prstGeom prst="rect">
            <a:avLst/>
          </a:prstGeom>
          <a:noFill/>
          <a:ln>
            <a:noFill/>
          </a:ln>
        </p:spPr>
      </p:pic>
      <p:sp>
        <p:nvSpPr>
          <p:cNvPr id="114" name="Google Shape;114;p9"/>
          <p:cNvSpPr/>
          <p:nvPr/>
        </p:nvSpPr>
        <p:spPr>
          <a:xfrm>
            <a:off x="7466498" y="4874507"/>
            <a:ext cx="4178648" cy="1089611"/>
          </a:xfrm>
          <a:custGeom>
            <a:rect b="b" l="l" r="r" t="t"/>
            <a:pathLst>
              <a:path extrusionOk="0" h="1168484" w="4398577">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rotWithShape="0" algn="ctr" dir="5400000" dist="508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9"/>
          <p:cNvSpPr/>
          <p:nvPr/>
        </p:nvSpPr>
        <p:spPr>
          <a:xfrm>
            <a:off x="848139" y="2332383"/>
            <a:ext cx="4492500" cy="3008100"/>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9"/>
          <p:cNvSpPr/>
          <p:nvPr/>
        </p:nvSpPr>
        <p:spPr>
          <a:xfrm>
            <a:off x="7255565" y="2332383"/>
            <a:ext cx="4936500" cy="1788900"/>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9"/>
          <p:cNvSpPr/>
          <p:nvPr/>
        </p:nvSpPr>
        <p:spPr>
          <a:xfrm>
            <a:off x="6506817" y="2332382"/>
            <a:ext cx="622800" cy="1615800"/>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9"/>
          <p:cNvSpPr/>
          <p:nvPr/>
        </p:nvSpPr>
        <p:spPr>
          <a:xfrm>
            <a:off x="-6626" y="2332380"/>
            <a:ext cx="729000" cy="1479900"/>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9"/>
          <p:cNvSpPr txBox="1"/>
          <p:nvPr/>
        </p:nvSpPr>
        <p:spPr>
          <a:xfrm rot="-5400000">
            <a:off x="-359288" y="2879313"/>
            <a:ext cx="1747500" cy="390300"/>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VISION</a:t>
            </a:r>
            <a:endParaRPr b="0" i="0" sz="1400" u="none" cap="none" strike="noStrike">
              <a:solidFill>
                <a:srgbClr val="000000"/>
              </a:solidFill>
              <a:latin typeface="Arial"/>
              <a:ea typeface="Arial"/>
              <a:cs typeface="Arial"/>
              <a:sym typeface="Arial"/>
            </a:endParaRPr>
          </a:p>
        </p:txBody>
      </p:sp>
      <p:sp>
        <p:nvSpPr>
          <p:cNvPr id="120" name="Google Shape;120;p9"/>
          <p:cNvSpPr txBox="1"/>
          <p:nvPr/>
        </p:nvSpPr>
        <p:spPr>
          <a:xfrm rot="-5400000">
            <a:off x="6034074" y="2950412"/>
            <a:ext cx="1605300" cy="390300"/>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MISSION</a:t>
            </a:r>
            <a:endParaRPr b="0" i="0" sz="1400" u="none" cap="none" strike="noStrik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b="0" l="0" r="0" t="0"/>
          <a:stretch/>
        </p:blipFill>
        <p:spPr>
          <a:xfrm>
            <a:off x="7316345" y="4459451"/>
            <a:ext cx="1246258" cy="1762348"/>
          </a:xfrm>
          <a:prstGeom prst="rect">
            <a:avLst/>
          </a:prstGeom>
          <a:noFill/>
          <a:ln>
            <a:noFill/>
          </a:ln>
          <a:effectLst>
            <a:outerShdw blurRad="50800" rotWithShape="0" algn="tl" dir="2700000" dist="38100">
              <a:srgbClr val="000000">
                <a:alpha val="40000"/>
              </a:srgbClr>
            </a:outerShdw>
          </a:effectLst>
        </p:spPr>
      </p:pic>
      <p:sp>
        <p:nvSpPr>
          <p:cNvPr id="122" name="Google Shape;122;p9"/>
          <p:cNvSpPr txBox="1"/>
          <p:nvPr/>
        </p:nvSpPr>
        <p:spPr>
          <a:xfrm>
            <a:off x="8711417" y="4964883"/>
            <a:ext cx="3598500" cy="8310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NUI Galway’s current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strategy is available at:</a:t>
            </a:r>
            <a:br>
              <a:rPr b="0" i="0" lang="en-IE" sz="1600" u="none" cap="none" strike="noStrike">
                <a:solidFill>
                  <a:schemeClr val="dk1"/>
                </a:solidFill>
                <a:latin typeface="Calibri"/>
                <a:ea typeface="Calibri"/>
                <a:cs typeface="Calibri"/>
                <a:sym typeface="Calibri"/>
              </a:rPr>
            </a:br>
            <a:r>
              <a:rPr b="1" i="0" lang="en-IE" sz="1600" u="none" cap="none" strike="noStrike">
                <a:solidFill>
                  <a:srgbClr val="1798F0"/>
                </a:solidFill>
                <a:latin typeface="Calibri"/>
                <a:ea typeface="Calibri"/>
                <a:cs typeface="Calibri"/>
                <a:sym typeface="Calibri"/>
              </a:rPr>
              <a:t>www.nuigalway.ie/vision2020</a:t>
            </a:r>
            <a:endParaRPr b="0" i="0" sz="1400" u="none" cap="none" strike="noStrike">
              <a:solidFill>
                <a:srgbClr val="000000"/>
              </a:solidFill>
              <a:latin typeface="Arial"/>
              <a:ea typeface="Arial"/>
              <a:cs typeface="Arial"/>
              <a:sym typeface="Arial"/>
            </a:endParaRPr>
          </a:p>
        </p:txBody>
      </p:sp>
      <p:sp>
        <p:nvSpPr>
          <p:cNvPr id="123" name="Google Shape;123;p9"/>
          <p:cNvSpPr txBox="1"/>
          <p:nvPr/>
        </p:nvSpPr>
        <p:spPr>
          <a:xfrm>
            <a:off x="1011599" y="2539352"/>
            <a:ext cx="4366500" cy="2554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and scholarship, celebrated for our outstanding engagement with wider society, and enriched by a dynamic network of partnerships.</a:t>
            </a:r>
            <a:endParaRPr b="0" i="0" sz="1400" u="none" cap="none" strike="noStrike">
              <a:solidFill>
                <a:srgbClr val="000000"/>
              </a:solidFill>
              <a:latin typeface="Arial"/>
              <a:ea typeface="Arial"/>
              <a:cs typeface="Arial"/>
              <a:sym typeface="Arial"/>
            </a:endParaRPr>
          </a:p>
        </p:txBody>
      </p:sp>
      <p:sp>
        <p:nvSpPr>
          <p:cNvPr id="124" name="Google Shape;124;p9"/>
          <p:cNvSpPr txBox="1"/>
          <p:nvPr/>
        </p:nvSpPr>
        <p:spPr>
          <a:xfrm>
            <a:off x="7466498" y="2488948"/>
            <a:ext cx="45147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125"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b="9178" l="0" r="0" t="3148"/>
          <a:stretch/>
        </p:blipFill>
        <p:spPr>
          <a:xfrm>
            <a:off x="2724841" y="-1"/>
            <a:ext cx="5828811" cy="6858001"/>
          </a:xfrm>
          <a:prstGeom prst="rect">
            <a:avLst/>
          </a:prstGeom>
          <a:noFill/>
          <a:ln>
            <a:noFill/>
          </a:ln>
          <a:effectLst>
            <a:outerShdw blurRad="165100" sx="103000" rotWithShape="0" algn="tl" dir="2700000" dist="38100" sy="103000">
              <a:srgbClr val="000000">
                <a:alpha val="34509"/>
              </a:srgbClr>
            </a:outerShdw>
          </a:effectLst>
        </p:spPr>
      </p:pic>
      <p:sp>
        <p:nvSpPr>
          <p:cNvPr id="128" name="Google Shape;128;p10"/>
          <p:cNvSpPr txBox="1"/>
          <p:nvPr/>
        </p:nvSpPr>
        <p:spPr>
          <a:xfrm>
            <a:off x="8338280" y="2624313"/>
            <a:ext cx="3598500" cy="2216100"/>
          </a:xfrm>
          <a:prstGeom prst="rect">
            <a:avLst/>
          </a:prstGeom>
          <a:noFill/>
          <a:ln>
            <a:noFill/>
          </a:ln>
        </p:spPr>
        <p:txBody>
          <a:bodyPr anchorCtr="0" anchor="t" bIns="45700" lIns="91425" spcFirstLastPara="1" rIns="91425" wrap="square" tIns="45700">
            <a:noAutofit/>
          </a:bodyPr>
          <a:lstStyle/>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Medical Academies</a:t>
            </a:r>
            <a:endParaRPr b="0" i="0" sz="1400" u="none" cap="none" strike="noStrike">
              <a:solidFill>
                <a:srgbClr val="000000"/>
              </a:solidFill>
              <a:latin typeface="Arial"/>
              <a:ea typeface="Arial"/>
              <a:cs typeface="Arial"/>
              <a:sym typeface="Arial"/>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Teaching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Irish-Language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Research Centres</a:t>
            </a:r>
            <a:endParaRPr b="1" i="0" sz="2300" u="none" cap="none" strike="noStrike">
              <a:solidFill>
                <a:schemeClr val="lt1"/>
              </a:solidFill>
              <a:latin typeface="Calibri"/>
              <a:ea typeface="Calibri"/>
              <a:cs typeface="Calibri"/>
              <a:sym typeface="Calibri"/>
            </a:endParaRPr>
          </a:p>
        </p:txBody>
      </p:sp>
      <p:sp>
        <p:nvSpPr>
          <p:cNvPr id="129" name="Google Shape;129;p10"/>
          <p:cNvSpPr txBox="1"/>
          <p:nvPr/>
        </p:nvSpPr>
        <p:spPr>
          <a:xfrm>
            <a:off x="398405" y="381158"/>
            <a:ext cx="3939300" cy="1315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NUI Galway</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Campuses</a:t>
            </a:r>
            <a:endParaRPr b="0" i="0" sz="1400" u="none" cap="none" strike="noStrike">
              <a:solidFill>
                <a:srgbClr val="000000"/>
              </a:solidFill>
              <a:latin typeface="Arial"/>
              <a:ea typeface="Arial"/>
              <a:cs typeface="Arial"/>
              <a:sym typeface="Arial"/>
            </a:endParaRPr>
          </a:p>
        </p:txBody>
      </p:sp>
      <p:sp>
        <p:nvSpPr>
          <p:cNvPr id="130" name="Google Shape;130;p10"/>
          <p:cNvSpPr txBox="1"/>
          <p:nvPr/>
        </p:nvSpPr>
        <p:spPr>
          <a:xfrm>
            <a:off x="4839292" y="4732515"/>
            <a:ext cx="1902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Limerick</a:t>
            </a:r>
            <a:endParaRPr b="0" i="0" sz="1400" u="none" cap="none" strike="noStrike">
              <a:solidFill>
                <a:srgbClr val="000000"/>
              </a:solidFill>
              <a:latin typeface="Arial"/>
              <a:ea typeface="Arial"/>
              <a:cs typeface="Arial"/>
              <a:sym typeface="Arial"/>
            </a:endParaRPr>
          </a:p>
        </p:txBody>
      </p:sp>
      <p:sp>
        <p:nvSpPr>
          <p:cNvPr id="131" name="Google Shape;131;p10"/>
          <p:cNvSpPr/>
          <p:nvPr/>
        </p:nvSpPr>
        <p:spPr>
          <a:xfrm>
            <a:off x="4692197" y="5007677"/>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10"/>
          <p:cNvSpPr txBox="1"/>
          <p:nvPr/>
        </p:nvSpPr>
        <p:spPr>
          <a:xfrm>
            <a:off x="6801846" y="3688213"/>
            <a:ext cx="1545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Dublin</a:t>
            </a:r>
            <a:endParaRPr b="1" i="0" sz="2300" u="none" cap="none" strike="noStrike">
              <a:solidFill>
                <a:schemeClr val="lt1"/>
              </a:solidFill>
              <a:latin typeface="Calibri"/>
              <a:ea typeface="Calibri"/>
              <a:cs typeface="Calibri"/>
              <a:sym typeface="Calibri"/>
            </a:endParaRPr>
          </a:p>
        </p:txBody>
      </p:sp>
      <p:sp>
        <p:nvSpPr>
          <p:cNvPr id="133" name="Google Shape;133;p10"/>
          <p:cNvSpPr/>
          <p:nvPr/>
        </p:nvSpPr>
        <p:spPr>
          <a:xfrm>
            <a:off x="7524449" y="3737032"/>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 name="Google Shape;134;p10"/>
          <p:cNvSpPr txBox="1"/>
          <p:nvPr/>
        </p:nvSpPr>
        <p:spPr>
          <a:xfrm>
            <a:off x="7202902" y="1137911"/>
            <a:ext cx="1545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Belfast</a:t>
            </a:r>
            <a:endParaRPr b="1" i="0" sz="2300" u="none" cap="none" strike="noStrike">
              <a:solidFill>
                <a:schemeClr val="lt1"/>
              </a:solidFill>
              <a:latin typeface="Calibri"/>
              <a:ea typeface="Calibri"/>
              <a:cs typeface="Calibri"/>
              <a:sym typeface="Calibri"/>
            </a:endParaRPr>
          </a:p>
        </p:txBody>
      </p:sp>
      <p:sp>
        <p:nvSpPr>
          <p:cNvPr id="135" name="Google Shape;135;p10"/>
          <p:cNvSpPr/>
          <p:nvPr/>
        </p:nvSpPr>
        <p:spPr>
          <a:xfrm>
            <a:off x="7887594" y="1161947"/>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10"/>
          <p:cNvSpPr txBox="1"/>
          <p:nvPr/>
        </p:nvSpPr>
        <p:spPr>
          <a:xfrm>
            <a:off x="4542221" y="3893712"/>
            <a:ext cx="1902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GALWAY</a:t>
            </a:r>
            <a:endParaRPr b="0" i="0" sz="1400" u="none" cap="none" strike="noStrik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b="0" l="0" r="69543" t="0"/>
          <a:stretch/>
        </p:blipFill>
        <p:spPr>
          <a:xfrm>
            <a:off x="4219636" y="3671015"/>
            <a:ext cx="314705" cy="319073"/>
          </a:xfrm>
          <a:prstGeom prst="rect">
            <a:avLst/>
          </a:prstGeom>
          <a:noFill/>
          <a:ln>
            <a:noFill/>
          </a:ln>
        </p:spPr>
      </p:pic>
      <p:grpSp>
        <p:nvGrpSpPr>
          <p:cNvPr id="138" name="Google Shape;138;p10"/>
          <p:cNvGrpSpPr/>
          <p:nvPr/>
        </p:nvGrpSpPr>
        <p:grpSpPr>
          <a:xfrm>
            <a:off x="4114027" y="4135044"/>
            <a:ext cx="275572" cy="275572"/>
            <a:chOff x="4335701" y="3850853"/>
            <a:chExt cx="319800" cy="319800"/>
          </a:xfrm>
        </p:grpSpPr>
        <p:sp>
          <p:nvSpPr>
            <p:cNvPr id="139" name="Google Shape;139;p10"/>
            <p:cNvSpPr/>
            <p:nvPr/>
          </p:nvSpPr>
          <p:spPr>
            <a:xfrm>
              <a:off x="4335701" y="3850853"/>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b="0" l="0" r="76243" t="0"/>
            <a:stretch/>
          </p:blipFill>
          <p:spPr>
            <a:xfrm flipH="1" rot="10800000">
              <a:off x="4384776" y="3881320"/>
              <a:ext cx="252280" cy="258954"/>
            </a:xfrm>
            <a:prstGeom prst="rect">
              <a:avLst/>
            </a:prstGeom>
            <a:noFill/>
            <a:ln>
              <a:noFill/>
            </a:ln>
          </p:spPr>
        </p:pic>
      </p:grpSp>
      <p:grpSp>
        <p:nvGrpSpPr>
          <p:cNvPr id="141" name="Google Shape;141;p10"/>
          <p:cNvGrpSpPr/>
          <p:nvPr/>
        </p:nvGrpSpPr>
        <p:grpSpPr>
          <a:xfrm>
            <a:off x="4570240" y="3711806"/>
            <a:ext cx="249202" cy="249462"/>
            <a:chOff x="5235088" y="3530081"/>
            <a:chExt cx="289198" cy="289500"/>
          </a:xfrm>
        </p:grpSpPr>
        <p:sp>
          <p:nvSpPr>
            <p:cNvPr id="142" name="Google Shape;142;p10"/>
            <p:cNvSpPr/>
            <p:nvPr/>
          </p:nvSpPr>
          <p:spPr>
            <a:xfrm>
              <a:off x="5235986" y="3530081"/>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b="2790" l="54698" r="20795" t="-3348"/>
            <a:stretch/>
          </p:blipFill>
          <p:spPr>
            <a:xfrm flipH="1">
              <a:off x="5235088" y="3544831"/>
              <a:ext cx="262042" cy="260742"/>
            </a:xfrm>
            <a:prstGeom prst="rect">
              <a:avLst/>
            </a:prstGeom>
            <a:noFill/>
            <a:ln>
              <a:noFill/>
            </a:ln>
          </p:spPr>
        </p:pic>
      </p:grpSp>
      <p:grpSp>
        <p:nvGrpSpPr>
          <p:cNvPr id="144" name="Google Shape;144;p10"/>
          <p:cNvGrpSpPr/>
          <p:nvPr/>
        </p:nvGrpSpPr>
        <p:grpSpPr>
          <a:xfrm>
            <a:off x="4416552" y="4854384"/>
            <a:ext cx="275730" cy="275730"/>
            <a:chOff x="5527990" y="3750678"/>
            <a:chExt cx="393900" cy="393900"/>
          </a:xfrm>
        </p:grpSpPr>
        <p:sp>
          <p:nvSpPr>
            <p:cNvPr id="145" name="Google Shape;145;p10"/>
            <p:cNvSpPr/>
            <p:nvPr/>
          </p:nvSpPr>
          <p:spPr>
            <a:xfrm>
              <a:off x="5527990" y="3750678"/>
              <a:ext cx="393900" cy="3939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grpSp>
        <p:nvGrpSpPr>
          <p:cNvPr id="147" name="Google Shape;147;p10"/>
          <p:cNvGrpSpPr/>
          <p:nvPr/>
        </p:nvGrpSpPr>
        <p:grpSpPr>
          <a:xfrm>
            <a:off x="5131479" y="3692611"/>
            <a:ext cx="275572" cy="275572"/>
            <a:chOff x="5777361" y="3530081"/>
            <a:chExt cx="319800" cy="319800"/>
          </a:xfrm>
        </p:grpSpPr>
        <p:sp>
          <p:nvSpPr>
            <p:cNvPr id="148" name="Google Shape;148;p10"/>
            <p:cNvSpPr/>
            <p:nvPr/>
          </p:nvSpPr>
          <p:spPr>
            <a:xfrm>
              <a:off x="5777361" y="3530081"/>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b="0" l="0" r="76243" t="0"/>
            <a:stretch/>
          </p:blipFill>
          <p:spPr>
            <a:xfrm flipH="1" rot="10800000">
              <a:off x="5817162" y="3560548"/>
              <a:ext cx="252280" cy="258954"/>
            </a:xfrm>
            <a:prstGeom prst="rect">
              <a:avLst/>
            </a:prstGeom>
            <a:noFill/>
            <a:ln>
              <a:noFill/>
            </a:ln>
          </p:spPr>
        </p:pic>
      </p:grpSp>
      <p:grpSp>
        <p:nvGrpSpPr>
          <p:cNvPr id="150" name="Google Shape;150;p10"/>
          <p:cNvGrpSpPr/>
          <p:nvPr/>
        </p:nvGrpSpPr>
        <p:grpSpPr>
          <a:xfrm>
            <a:off x="3331182" y="3554961"/>
            <a:ext cx="275572" cy="275572"/>
            <a:chOff x="3845349" y="3308812"/>
            <a:chExt cx="319800" cy="319800"/>
          </a:xfrm>
        </p:grpSpPr>
        <p:sp>
          <p:nvSpPr>
            <p:cNvPr id="151" name="Google Shape;151;p10"/>
            <p:cNvSpPr/>
            <p:nvPr/>
          </p:nvSpPr>
          <p:spPr>
            <a:xfrm>
              <a:off x="3845349" y="3308812"/>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b="0" l="0" r="76243" t="0"/>
            <a:stretch/>
          </p:blipFill>
          <p:spPr>
            <a:xfrm flipH="1" rot="10800000">
              <a:off x="3885150" y="3339279"/>
              <a:ext cx="252280" cy="258954"/>
            </a:xfrm>
            <a:prstGeom prst="rect">
              <a:avLst/>
            </a:prstGeom>
            <a:noFill/>
            <a:ln>
              <a:noFill/>
            </a:ln>
          </p:spPr>
        </p:pic>
      </p:grpSp>
      <p:grpSp>
        <p:nvGrpSpPr>
          <p:cNvPr id="153" name="Google Shape;153;p10"/>
          <p:cNvGrpSpPr/>
          <p:nvPr/>
        </p:nvGrpSpPr>
        <p:grpSpPr>
          <a:xfrm>
            <a:off x="4819465" y="3114232"/>
            <a:ext cx="249202" cy="249462"/>
            <a:chOff x="5173661" y="3130180"/>
            <a:chExt cx="289198" cy="289500"/>
          </a:xfrm>
        </p:grpSpPr>
        <p:sp>
          <p:nvSpPr>
            <p:cNvPr id="154" name="Google Shape;154;p10"/>
            <p:cNvSpPr/>
            <p:nvPr/>
          </p:nvSpPr>
          <p:spPr>
            <a:xfrm>
              <a:off x="5174559" y="3130180"/>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b="2790" l="54698" r="20795" t="-3348"/>
            <a:stretch/>
          </p:blipFill>
          <p:spPr>
            <a:xfrm flipH="1">
              <a:off x="5173661" y="3144930"/>
              <a:ext cx="262042" cy="260742"/>
            </a:xfrm>
            <a:prstGeom prst="rect">
              <a:avLst/>
            </a:prstGeom>
            <a:noFill/>
            <a:ln>
              <a:noFill/>
            </a:ln>
          </p:spPr>
        </p:pic>
      </p:grpSp>
      <p:grpSp>
        <p:nvGrpSpPr>
          <p:cNvPr id="156" name="Google Shape;156;p10"/>
          <p:cNvGrpSpPr/>
          <p:nvPr/>
        </p:nvGrpSpPr>
        <p:grpSpPr>
          <a:xfrm>
            <a:off x="3955803" y="2638860"/>
            <a:ext cx="249202" cy="249462"/>
            <a:chOff x="4400356" y="3054140"/>
            <a:chExt cx="289198" cy="289500"/>
          </a:xfrm>
        </p:grpSpPr>
        <p:sp>
          <p:nvSpPr>
            <p:cNvPr id="157" name="Google Shape;157;p10"/>
            <p:cNvSpPr/>
            <p:nvPr/>
          </p:nvSpPr>
          <p:spPr>
            <a:xfrm>
              <a:off x="4401254" y="3054140"/>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b="2790" l="54698" r="20795" t="-3348"/>
            <a:stretch/>
          </p:blipFill>
          <p:spPr>
            <a:xfrm flipH="1">
              <a:off x="4400356" y="3068890"/>
              <a:ext cx="262042" cy="260742"/>
            </a:xfrm>
            <a:prstGeom prst="rect">
              <a:avLst/>
            </a:prstGeom>
            <a:noFill/>
            <a:ln>
              <a:noFill/>
            </a:ln>
          </p:spPr>
        </p:pic>
      </p:grpSp>
      <p:grpSp>
        <p:nvGrpSpPr>
          <p:cNvPr id="159" name="Google Shape;159;p10"/>
          <p:cNvGrpSpPr/>
          <p:nvPr/>
        </p:nvGrpSpPr>
        <p:grpSpPr>
          <a:xfrm>
            <a:off x="4870202" y="1803558"/>
            <a:ext cx="249202" cy="249462"/>
            <a:chOff x="5135034" y="1860358"/>
            <a:chExt cx="289198" cy="289500"/>
          </a:xfrm>
        </p:grpSpPr>
        <p:sp>
          <p:nvSpPr>
            <p:cNvPr id="160" name="Google Shape;160;p10"/>
            <p:cNvSpPr/>
            <p:nvPr/>
          </p:nvSpPr>
          <p:spPr>
            <a:xfrm>
              <a:off x="5135932" y="1860358"/>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b="2790" l="54698" r="20795" t="-3348"/>
            <a:stretch/>
          </p:blipFill>
          <p:spPr>
            <a:xfrm flipH="1">
              <a:off x="5135034" y="1875108"/>
              <a:ext cx="262042" cy="260742"/>
            </a:xfrm>
            <a:prstGeom prst="rect">
              <a:avLst/>
            </a:prstGeom>
            <a:noFill/>
            <a:ln>
              <a:noFill/>
            </a:ln>
          </p:spPr>
        </p:pic>
      </p:grpSp>
      <p:grpSp>
        <p:nvGrpSpPr>
          <p:cNvPr id="162" name="Google Shape;162;p10"/>
          <p:cNvGrpSpPr/>
          <p:nvPr/>
        </p:nvGrpSpPr>
        <p:grpSpPr>
          <a:xfrm>
            <a:off x="5154474" y="1879732"/>
            <a:ext cx="275572" cy="275572"/>
            <a:chOff x="5445656" y="1844640"/>
            <a:chExt cx="319800" cy="319800"/>
          </a:xfrm>
        </p:grpSpPr>
        <p:sp>
          <p:nvSpPr>
            <p:cNvPr id="163" name="Google Shape;163;p10"/>
            <p:cNvSpPr/>
            <p:nvPr/>
          </p:nvSpPr>
          <p:spPr>
            <a:xfrm>
              <a:off x="5445656" y="1844640"/>
              <a:ext cx="319800" cy="3198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b="3127" l="27239" r="49004" t="-3686"/>
            <a:stretch/>
          </p:blipFill>
          <p:spPr>
            <a:xfrm flipH="1">
              <a:off x="5470281" y="1875107"/>
              <a:ext cx="252280" cy="258954"/>
            </a:xfrm>
            <a:prstGeom prst="rect">
              <a:avLst/>
            </a:prstGeom>
            <a:noFill/>
            <a:ln>
              <a:noFill/>
            </a:ln>
          </p:spPr>
        </p:pic>
      </p:grpSp>
      <p:grpSp>
        <p:nvGrpSpPr>
          <p:cNvPr id="165" name="Google Shape;165;p10"/>
          <p:cNvGrpSpPr/>
          <p:nvPr/>
        </p:nvGrpSpPr>
        <p:grpSpPr>
          <a:xfrm>
            <a:off x="5642131" y="452941"/>
            <a:ext cx="249202" cy="249462"/>
            <a:chOff x="5938417" y="909357"/>
            <a:chExt cx="289198" cy="289500"/>
          </a:xfrm>
        </p:grpSpPr>
        <p:sp>
          <p:nvSpPr>
            <p:cNvPr id="166" name="Google Shape;166;p10"/>
            <p:cNvSpPr/>
            <p:nvPr/>
          </p:nvSpPr>
          <p:spPr>
            <a:xfrm>
              <a:off x="5939315" y="909357"/>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b="2790" l="54698" r="20795" t="-3348"/>
            <a:stretch/>
          </p:blipFill>
          <p:spPr>
            <a:xfrm flipH="1">
              <a:off x="5938417" y="924107"/>
              <a:ext cx="262042" cy="260742"/>
            </a:xfrm>
            <a:prstGeom prst="rect">
              <a:avLst/>
            </a:prstGeom>
            <a:noFill/>
            <a:ln>
              <a:noFill/>
            </a:ln>
          </p:spPr>
        </p:pic>
      </p:grpSp>
      <p:grpSp>
        <p:nvGrpSpPr>
          <p:cNvPr id="168" name="Google Shape;168;p10"/>
          <p:cNvGrpSpPr/>
          <p:nvPr/>
        </p:nvGrpSpPr>
        <p:grpSpPr>
          <a:xfrm>
            <a:off x="3646853" y="3622031"/>
            <a:ext cx="225802" cy="345250"/>
            <a:chOff x="4824527" y="2832223"/>
            <a:chExt cx="262042" cy="400662"/>
          </a:xfrm>
        </p:grpSpPr>
        <p:sp>
          <p:nvSpPr>
            <p:cNvPr id="169" name="Google Shape;169;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662"/>
              <a:chOff x="4824527" y="2832223"/>
              <a:chExt cx="262042" cy="400662"/>
            </a:xfrm>
          </p:grpSpPr>
          <p:grpSp>
            <p:nvGrpSpPr>
              <p:cNvPr id="171" name="Google Shape;171;p10"/>
              <p:cNvGrpSpPr/>
              <p:nvPr/>
            </p:nvGrpSpPr>
            <p:grpSpPr>
              <a:xfrm>
                <a:off x="4832696" y="2832223"/>
                <a:ext cx="236400" cy="400662"/>
                <a:chOff x="4832696" y="2832223"/>
                <a:chExt cx="236400" cy="400662"/>
              </a:xfrm>
            </p:grpSpPr>
            <p:sp>
              <p:nvSpPr>
                <p:cNvPr id="172" name="Google Shape;172;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75" name="Google Shape;175;p10"/>
          <p:cNvGrpSpPr/>
          <p:nvPr/>
        </p:nvGrpSpPr>
        <p:grpSpPr>
          <a:xfrm>
            <a:off x="3888220" y="3663577"/>
            <a:ext cx="225802" cy="345250"/>
            <a:chOff x="4824527" y="2832223"/>
            <a:chExt cx="262042" cy="400662"/>
          </a:xfrm>
        </p:grpSpPr>
        <p:sp>
          <p:nvSpPr>
            <p:cNvPr id="176" name="Google Shape;176;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662"/>
              <a:chOff x="4824527" y="2832223"/>
              <a:chExt cx="262042" cy="400662"/>
            </a:xfrm>
          </p:grpSpPr>
          <p:grpSp>
            <p:nvGrpSpPr>
              <p:cNvPr id="178" name="Google Shape;178;p10"/>
              <p:cNvGrpSpPr/>
              <p:nvPr/>
            </p:nvGrpSpPr>
            <p:grpSpPr>
              <a:xfrm>
                <a:off x="4832696" y="2832223"/>
                <a:ext cx="236400" cy="400662"/>
                <a:chOff x="4832696" y="2832223"/>
                <a:chExt cx="236400" cy="400662"/>
              </a:xfrm>
            </p:grpSpPr>
            <p:sp>
              <p:nvSpPr>
                <p:cNvPr id="179" name="Google Shape;179;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2" name="Google Shape;182;p10"/>
          <p:cNvGrpSpPr/>
          <p:nvPr/>
        </p:nvGrpSpPr>
        <p:grpSpPr>
          <a:xfrm>
            <a:off x="5424410" y="168989"/>
            <a:ext cx="225802" cy="345250"/>
            <a:chOff x="4824527" y="2832223"/>
            <a:chExt cx="262042" cy="400662"/>
          </a:xfrm>
        </p:grpSpPr>
        <p:sp>
          <p:nvSpPr>
            <p:cNvPr id="183" name="Google Shape;183;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662"/>
              <a:chOff x="4824527" y="2832223"/>
              <a:chExt cx="262042" cy="400662"/>
            </a:xfrm>
          </p:grpSpPr>
          <p:grpSp>
            <p:nvGrpSpPr>
              <p:cNvPr id="185" name="Google Shape;185;p10"/>
              <p:cNvGrpSpPr/>
              <p:nvPr/>
            </p:nvGrpSpPr>
            <p:grpSpPr>
              <a:xfrm>
                <a:off x="4832696" y="2832223"/>
                <a:ext cx="236400" cy="400662"/>
                <a:chOff x="4832696" y="2832223"/>
                <a:chExt cx="236400" cy="400662"/>
              </a:xfrm>
            </p:grpSpPr>
            <p:sp>
              <p:nvSpPr>
                <p:cNvPr id="186" name="Google Shape;186;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198" cy="289500"/>
            <a:chOff x="5135034" y="1860358"/>
            <a:chExt cx="289198" cy="289500"/>
          </a:xfrm>
        </p:grpSpPr>
        <p:sp>
          <p:nvSpPr>
            <p:cNvPr id="190" name="Google Shape;190;p10"/>
            <p:cNvSpPr/>
            <p:nvPr/>
          </p:nvSpPr>
          <p:spPr>
            <a:xfrm>
              <a:off x="5135932" y="1860358"/>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b="2790" l="54698" r="20795" t="-3348"/>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662"/>
            <a:chOff x="4824527" y="2832223"/>
            <a:chExt cx="262042" cy="400662"/>
          </a:xfrm>
        </p:grpSpPr>
        <p:sp>
          <p:nvSpPr>
            <p:cNvPr id="193" name="Google Shape;193;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662"/>
              <a:chOff x="4824527" y="2832223"/>
              <a:chExt cx="262042" cy="400662"/>
            </a:xfrm>
          </p:grpSpPr>
          <p:grpSp>
            <p:nvGrpSpPr>
              <p:cNvPr id="195" name="Google Shape;195;p10"/>
              <p:cNvGrpSpPr/>
              <p:nvPr/>
            </p:nvGrpSpPr>
            <p:grpSpPr>
              <a:xfrm>
                <a:off x="4832696" y="2832223"/>
                <a:ext cx="236400" cy="400662"/>
                <a:chOff x="4832696" y="2832223"/>
                <a:chExt cx="236400" cy="400662"/>
              </a:xfrm>
            </p:grpSpPr>
            <p:sp>
              <p:nvSpPr>
                <p:cNvPr id="196" name="Google Shape;196;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b="6252" l="80868" r="-5283" t="-6434"/>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00" cy="319800"/>
            <a:chOff x="5445656" y="1844640"/>
            <a:chExt cx="319800" cy="319800"/>
          </a:xfrm>
        </p:grpSpPr>
        <p:sp>
          <p:nvSpPr>
            <p:cNvPr id="200" name="Google Shape;200;p10"/>
            <p:cNvSpPr/>
            <p:nvPr/>
          </p:nvSpPr>
          <p:spPr>
            <a:xfrm>
              <a:off x="5445656" y="1844640"/>
              <a:ext cx="319800" cy="3198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b="3127" l="27239" r="49004" t="-3686"/>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00" cy="319800"/>
            <a:chOff x="5777361" y="3530081"/>
            <a:chExt cx="319800" cy="319800"/>
          </a:xfrm>
        </p:grpSpPr>
        <p:sp>
          <p:nvSpPr>
            <p:cNvPr id="203" name="Google Shape;203;p10"/>
            <p:cNvSpPr/>
            <p:nvPr/>
          </p:nvSpPr>
          <p:spPr>
            <a:xfrm>
              <a:off x="5777361" y="3530081"/>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b="0" l="0" r="76243" t="0"/>
            <a:stretch/>
          </p:blipFill>
          <p:spPr>
            <a:xfrm flipH="1" rot="10800000">
              <a:off x="5817162" y="3560548"/>
              <a:ext cx="252280" cy="258954"/>
            </a:xfrm>
            <a:prstGeom prst="rect">
              <a:avLst/>
            </a:prstGeom>
            <a:noFill/>
            <a:ln>
              <a:noFill/>
            </a:ln>
          </p:spPr>
        </p:pic>
      </p:grpSp>
      <p:grpSp>
        <p:nvGrpSpPr>
          <p:cNvPr id="205" name="Google Shape;205;p10"/>
          <p:cNvGrpSpPr/>
          <p:nvPr/>
        </p:nvGrpSpPr>
        <p:grpSpPr>
          <a:xfrm>
            <a:off x="4839093" y="3675498"/>
            <a:ext cx="275730" cy="275730"/>
            <a:chOff x="5527990" y="3750678"/>
            <a:chExt cx="393900" cy="393900"/>
          </a:xfrm>
        </p:grpSpPr>
        <p:sp>
          <p:nvSpPr>
            <p:cNvPr id="206" name="Google Shape;206;p10"/>
            <p:cNvSpPr/>
            <p:nvPr/>
          </p:nvSpPr>
          <p:spPr>
            <a:xfrm>
              <a:off x="5527990" y="3750678"/>
              <a:ext cx="393900" cy="3939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4" name="Google Shape;14;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jp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25.png"/><Relationship Id="rId5" Type="http://schemas.openxmlformats.org/officeDocument/2006/relationships/image" Target="../media/image31.jpg"/><Relationship Id="rId6" Type="http://schemas.openxmlformats.org/officeDocument/2006/relationships/image" Target="../media/image30.png"/><Relationship Id="rId7"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6.jpg"/><Relationship Id="rId5"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glottolog.org/resource/languoid/id/queb1247" TargetMode="Externa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w3.org/2016/05/ontolex/"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www.example.com/foo/ID1234" TargetMode="External"/><Relationship Id="rId4"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dbpedia.org/resource/Edema" TargetMode="External"/><Relationship Id="rId4" Type="http://schemas.openxmlformats.org/officeDocument/2006/relationships/hyperlink" Target="http://dbpedia.org/resource/Edem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dbpedia.org/resource/Edema" TargetMode="External"/><Relationship Id="rId4" Type="http://schemas.openxmlformats.org/officeDocument/2006/relationships/hyperlink" Target="http://dbpedia.org/resource/Edem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www.example.com/work" TargetMode="External"/><Relationship Id="rId4" Type="http://schemas.openxmlformats.org/officeDocument/2006/relationships/hyperlink" Target="http://www.example.com/work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www.w3.org/ns/lemon/ontolex#" TargetMode="External"/><Relationship Id="rId4" Type="http://schemas.openxmlformats.org/officeDocument/2006/relationships/hyperlink" Target="http://www.w3.org/2004/02/skos/cor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www.w3.org/ns/lemon/ontolex#" TargetMode="External"/><Relationship Id="rId4" Type="http://schemas.openxmlformats.org/officeDocument/2006/relationships/hyperlink" Target="http://www.w3.org/2004/02/skos/core#" TargetMode="External"/><Relationship Id="rId5" Type="http://schemas.openxmlformats.org/officeDocument/2006/relationships/hyperlink" Target="http://www.lexinfo.net/ontology/2.0/lexinf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www.w3.org/ns/lemon/ontolex#" TargetMode="External"/><Relationship Id="rId4" Type="http://schemas.openxmlformats.org/officeDocument/2006/relationships/hyperlink" Target="http://dbpedia.org/resource/" TargetMode="External"/><Relationship Id="rId5" Type="http://schemas.openxmlformats.org/officeDocument/2006/relationships/hyperlink" Target="http://dbpedia.org/ontology/" TargetMode="External"/><Relationship Id="rId6" Type="http://schemas.openxmlformats.org/officeDocument/2006/relationships/image" Target="../media/image4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ctrTitle"/>
          </p:nvPr>
        </p:nvSpPr>
        <p:spPr>
          <a:xfrm>
            <a:off x="618900" y="2690400"/>
            <a:ext cx="5477100" cy="1477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D9C49F"/>
              </a:buClr>
              <a:buSzPts val="7000"/>
              <a:buFont typeface="Garamond"/>
              <a:buNone/>
            </a:pPr>
            <a:r>
              <a:rPr lang="en-IE" sz="3600">
                <a:latin typeface="Calibri"/>
                <a:ea typeface="Calibri"/>
                <a:cs typeface="Calibri"/>
                <a:sym typeface="Calibri"/>
              </a:rPr>
              <a:t>10. Linguistic Linked Open Data</a:t>
            </a:r>
            <a:endParaRPr i="0" sz="3600" u="none" cap="none" strike="noStrike">
              <a:solidFill>
                <a:srgbClr val="D9C49F"/>
              </a:solidFill>
              <a:latin typeface="Calibri"/>
              <a:ea typeface="Calibri"/>
              <a:cs typeface="Calibri"/>
              <a:sym typeface="Calibri"/>
            </a:endParaRPr>
          </a:p>
        </p:txBody>
      </p:sp>
      <p:sp>
        <p:nvSpPr>
          <p:cNvPr id="238" name="Google Shape;238;p14"/>
          <p:cNvSpPr txBox="1"/>
          <p:nvPr>
            <p:ph idx="1" type="subTitle"/>
          </p:nvPr>
        </p:nvSpPr>
        <p:spPr>
          <a:xfrm>
            <a:off x="7760250" y="4025050"/>
            <a:ext cx="4375800" cy="1138200"/>
          </a:xfrm>
          <a:prstGeom prst="rect">
            <a:avLst/>
          </a:prstGeom>
          <a:noFill/>
          <a:ln>
            <a:noFill/>
          </a:ln>
        </p:spPr>
        <p:txBody>
          <a:bodyPr anchorCtr="0" anchor="ctr" bIns="91425" lIns="91425" spcFirstLastPara="1" rIns="91425" wrap="square" tIns="91425">
            <a:noAutofit/>
          </a:bodyPr>
          <a:lstStyle/>
          <a:p>
            <a:pPr indent="-406400" lvl="0" marL="457200" marR="0" rtl="0" algn="l">
              <a:lnSpc>
                <a:spcPct val="100000"/>
              </a:lnSpc>
              <a:spcBef>
                <a:spcPts val="600"/>
              </a:spcBef>
              <a:spcAft>
                <a:spcPts val="0"/>
              </a:spcAft>
              <a:buClr>
                <a:schemeClr val="lt1"/>
              </a:buClr>
              <a:buSzPts val="2400"/>
              <a:buFont typeface="Arial"/>
              <a:buNone/>
            </a:pPr>
            <a:r>
              <a:rPr lang="en-IE">
                <a:latin typeface="Arial"/>
                <a:ea typeface="Arial"/>
                <a:cs typeface="Arial"/>
                <a:sym typeface="Arial"/>
              </a:rPr>
              <a:t>John P. McCrae</a:t>
            </a:r>
            <a:endParaRPr>
              <a:latin typeface="Arial"/>
              <a:ea typeface="Arial"/>
              <a:cs typeface="Arial"/>
              <a:sym typeface="Arial"/>
            </a:endParaRPr>
          </a:p>
          <a:p>
            <a:pPr indent="-406400" lvl="0" marL="457200" marR="0" rtl="0" algn="l">
              <a:lnSpc>
                <a:spcPct val="100000"/>
              </a:lnSpc>
              <a:spcBef>
                <a:spcPts val="600"/>
              </a:spcBef>
              <a:spcAft>
                <a:spcPts val="0"/>
              </a:spcAft>
              <a:buClr>
                <a:schemeClr val="lt1"/>
              </a:buClr>
              <a:buSzPts val="2400"/>
              <a:buFont typeface="Arial"/>
              <a:buNone/>
            </a:pPr>
            <a:r>
              <a:rPr lang="en-IE">
                <a:latin typeface="Arial"/>
                <a:ea typeface="Arial"/>
                <a:cs typeface="Arial"/>
                <a:sym typeface="Arial"/>
              </a:rPr>
              <a:t>CT5166</a:t>
            </a:r>
            <a:endParaRPr>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Conceptual Interoperability</a:t>
            </a:r>
            <a:endParaRPr/>
          </a:p>
        </p:txBody>
      </p:sp>
      <p:sp>
        <p:nvSpPr>
          <p:cNvPr id="307" name="Google Shape;307;p23"/>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IE"/>
              <a:t>Claim</a:t>
            </a:r>
            <a:r>
              <a:rPr lang="en-IE"/>
              <a:t>: The use of globally unique identifiers for concepts or categories can be used to define the vocabulary that we use and these URIs can be used by many parties who have the same interpretation of the concept</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pic>
        <p:nvPicPr>
          <p:cNvPr descr="ISOcat_0.jpg" id="308" name="Google Shape;308;p23"/>
          <p:cNvPicPr preferRelativeResize="0"/>
          <p:nvPr/>
        </p:nvPicPr>
        <p:blipFill>
          <a:blip r:embed="rId3">
            <a:alphaModFix/>
          </a:blip>
          <a:stretch>
            <a:fillRect/>
          </a:stretch>
        </p:blipFill>
        <p:spPr>
          <a:xfrm>
            <a:off x="1543088" y="3798600"/>
            <a:ext cx="4238625" cy="1981200"/>
          </a:xfrm>
          <a:prstGeom prst="rect">
            <a:avLst/>
          </a:prstGeom>
          <a:noFill/>
          <a:ln>
            <a:noFill/>
          </a:ln>
        </p:spPr>
      </p:pic>
      <p:pic>
        <p:nvPicPr>
          <p:cNvPr descr="logo.png" id="309" name="Google Shape;309;p23"/>
          <p:cNvPicPr preferRelativeResize="0"/>
          <p:nvPr/>
        </p:nvPicPr>
        <p:blipFill>
          <a:blip r:embed="rId4">
            <a:alphaModFix/>
          </a:blip>
          <a:stretch>
            <a:fillRect/>
          </a:stretch>
        </p:blipFill>
        <p:spPr>
          <a:xfrm>
            <a:off x="5545775" y="4165032"/>
            <a:ext cx="1804850" cy="1248350"/>
          </a:xfrm>
          <a:prstGeom prst="rect">
            <a:avLst/>
          </a:prstGeom>
          <a:noFill/>
          <a:ln>
            <a:noFill/>
          </a:ln>
        </p:spPr>
      </p:pic>
      <p:sp>
        <p:nvSpPr>
          <p:cNvPr id="310" name="Google Shape;310;p23"/>
          <p:cNvSpPr/>
          <p:nvPr/>
        </p:nvSpPr>
        <p:spPr>
          <a:xfrm>
            <a:off x="9017350" y="4411350"/>
            <a:ext cx="2567100" cy="1427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lt1"/>
                </a:solidFill>
                <a:latin typeface="Calibri"/>
                <a:ea typeface="Calibri"/>
                <a:cs typeface="Calibri"/>
                <a:sym typeface="Calibri"/>
              </a:rPr>
              <a:t>Some projects successful, some not</a:t>
            </a:r>
            <a:endParaRPr sz="2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Dynamic Import</a:t>
            </a:r>
            <a:endParaRPr/>
          </a:p>
        </p:txBody>
      </p:sp>
      <p:sp>
        <p:nvSpPr>
          <p:cNvPr id="317" name="Google Shape;317;p24"/>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IE"/>
              <a:t>Claim</a:t>
            </a:r>
            <a:r>
              <a:rPr lang="en-IE"/>
              <a:t>: URIs can be used to refer to external resources such that one can thus import other linguistic resources “dynamically”. By using URIs to point to external content, the URIs can be resolved when needed.</a:t>
            </a:r>
            <a:endParaRPr/>
          </a:p>
        </p:txBody>
      </p:sp>
      <p:sp>
        <p:nvSpPr>
          <p:cNvPr id="318" name="Google Shape;318;p24"/>
          <p:cNvSpPr/>
          <p:nvPr/>
        </p:nvSpPr>
        <p:spPr>
          <a:xfrm>
            <a:off x="8628100" y="4448425"/>
            <a:ext cx="2956500" cy="1427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lt1"/>
                </a:solidFill>
                <a:latin typeface="Calibri"/>
                <a:ea typeface="Calibri"/>
                <a:cs typeface="Calibri"/>
                <a:sym typeface="Calibri"/>
              </a:rPr>
              <a:t>Yes, but also many resources are no longer available</a:t>
            </a:r>
            <a:endParaRPr sz="2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5"/>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Discussion</a:t>
            </a:r>
            <a:endParaRPr/>
          </a:p>
        </p:txBody>
      </p:sp>
      <p:sp>
        <p:nvSpPr>
          <p:cNvPr id="325" name="Google Shape;325;p25"/>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How do you think knowledge graphs could be used for linguistics or NLP?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4800"/>
              <a:t>Interoperability in Linguistics</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Outline</a:t>
            </a:r>
            <a:endParaRPr/>
          </a:p>
        </p:txBody>
      </p:sp>
      <p:sp>
        <p:nvSpPr>
          <p:cNvPr id="338" name="Google Shape;338;p27"/>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IE"/>
              <a:t>Knowledge Graphs for Linguistics</a:t>
            </a:r>
            <a:endParaRPr/>
          </a:p>
          <a:p>
            <a:pPr indent="0" lvl="0" marL="0" rtl="0" algn="l">
              <a:spcBef>
                <a:spcPts val="1000"/>
              </a:spcBef>
              <a:spcAft>
                <a:spcPts val="0"/>
              </a:spcAft>
              <a:buClr>
                <a:schemeClr val="dk1"/>
              </a:buClr>
              <a:buSzPts val="1100"/>
              <a:buFont typeface="Arial"/>
              <a:buNone/>
            </a:pPr>
            <a:r>
              <a:rPr b="1" lang="en-IE"/>
              <a:t>Interoperability</a:t>
            </a:r>
            <a:endParaRPr b="1"/>
          </a:p>
          <a:p>
            <a:pPr indent="0" lvl="0" marL="0" rtl="0" algn="l">
              <a:spcBef>
                <a:spcPts val="1000"/>
              </a:spcBef>
              <a:spcAft>
                <a:spcPts val="0"/>
              </a:spcAft>
              <a:buClr>
                <a:schemeClr val="dk1"/>
              </a:buClr>
              <a:buSzPts val="1100"/>
              <a:buFont typeface="Arial"/>
              <a:buNone/>
            </a:pPr>
            <a:r>
              <a:rPr lang="en-IE"/>
              <a:t>Models of Linguistic Linked Open Data</a:t>
            </a:r>
            <a:endParaRPr/>
          </a:p>
          <a:p>
            <a:pPr indent="0" lvl="0" marL="0" rtl="0" algn="l">
              <a:spcBef>
                <a:spcPts val="1000"/>
              </a:spcBef>
              <a:spcAft>
                <a:spcPts val="0"/>
              </a:spcAft>
              <a:buClr>
                <a:schemeClr val="dk1"/>
              </a:buClr>
              <a:buSzPts val="1100"/>
              <a:buFont typeface="Arial"/>
              <a:buNone/>
            </a:pPr>
            <a:r>
              <a:rPr lang="en-IE"/>
              <a:t>OntoLex-Lemon Model</a:t>
            </a:r>
            <a:endParaRPr/>
          </a:p>
          <a:p>
            <a:pPr indent="0" lvl="0" marL="0" rtl="0" algn="l">
              <a:spcBef>
                <a:spcPts val="1000"/>
              </a:spcBef>
              <a:spcAft>
                <a:spcPts val="0"/>
              </a:spcAft>
              <a:buClr>
                <a:schemeClr val="dk1"/>
              </a:buClr>
              <a:buSzPts val="1100"/>
              <a:buFont typeface="Arial"/>
              <a:buNone/>
            </a:pPr>
            <a:r>
              <a:rPr lang="en-IE"/>
              <a:t>Conclusion</a:t>
            </a:r>
            <a:endParaRPr/>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Why reuse identifiers?</a:t>
            </a:r>
            <a:endParaRPr/>
          </a:p>
        </p:txBody>
      </p:sp>
      <p:sp>
        <p:nvSpPr>
          <p:cNvPr id="345" name="Google Shape;345;p28"/>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IE"/>
              <a:t>Data interoperability</a:t>
            </a:r>
            <a:endParaRPr/>
          </a:p>
          <a:p>
            <a:pPr indent="-406400" lvl="0" marL="457200" rtl="0" algn="l">
              <a:spcBef>
                <a:spcPts val="1000"/>
              </a:spcBef>
              <a:spcAft>
                <a:spcPts val="0"/>
              </a:spcAft>
              <a:buSzPts val="2800"/>
              <a:buChar char="•"/>
            </a:pPr>
            <a:r>
              <a:rPr lang="en-IE"/>
              <a:t>Queries work over multiple datasets</a:t>
            </a:r>
            <a:endParaRPr/>
          </a:p>
          <a:p>
            <a:pPr indent="0" lvl="0" marL="0" rtl="0" algn="l">
              <a:spcBef>
                <a:spcPts val="1000"/>
              </a:spcBef>
              <a:spcAft>
                <a:spcPts val="0"/>
              </a:spcAft>
              <a:buClr>
                <a:schemeClr val="dk1"/>
              </a:buClr>
              <a:buSzPts val="1100"/>
              <a:buFont typeface="Arial"/>
              <a:buNone/>
            </a:pPr>
            <a:r>
              <a:rPr lang="en-IE"/>
              <a:t>Semantic definitions allow alignments to be reasoned</a:t>
            </a:r>
            <a:endParaRPr/>
          </a:p>
          <a:p>
            <a:pPr indent="0" lvl="0" marL="0" rtl="0" algn="l">
              <a:spcBef>
                <a:spcPts val="1000"/>
              </a:spcBef>
              <a:spcAft>
                <a:spcPts val="0"/>
              </a:spcAft>
              <a:buClr>
                <a:schemeClr val="dk1"/>
              </a:buClr>
              <a:buSzPts val="1100"/>
              <a:buFont typeface="Arial"/>
              <a:buNone/>
            </a:pPr>
            <a:r>
              <a:rPr lang="en-IE"/>
              <a:t>(Often) the creators of the URIs have good idea about how data should be structured</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
        <p:nvSpPr>
          <p:cNvPr id="346" name="Google Shape;346;p28"/>
          <p:cNvSpPr/>
          <p:nvPr/>
        </p:nvSpPr>
        <p:spPr>
          <a:xfrm>
            <a:off x="9082225" y="4216750"/>
            <a:ext cx="2150100" cy="2150100"/>
          </a:xfrm>
          <a:prstGeom prst="octagon">
            <a:avLst>
              <a:gd fmla="val 29289" name="adj"/>
            </a:avLst>
          </a:prstGeom>
          <a:solidFill>
            <a:srgbClr val="CC0000"/>
          </a:solidFill>
          <a:ln cap="flat" cmpd="sng" w="762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E" sz="2400">
                <a:solidFill>
                  <a:srgbClr val="FFFFFF"/>
                </a:solidFill>
                <a:latin typeface="Calibri"/>
                <a:ea typeface="Calibri"/>
                <a:cs typeface="Calibri"/>
                <a:sym typeface="Calibri"/>
              </a:rPr>
              <a:t>“Not Invented Here” Syndrome</a:t>
            </a:r>
            <a:endParaRPr sz="24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Challenges of Interoperability</a:t>
            </a:r>
            <a:endParaRPr/>
          </a:p>
        </p:txBody>
      </p:sp>
      <p:sp>
        <p:nvSpPr>
          <p:cNvPr id="353" name="Google Shape;353;p29"/>
          <p:cNvSpPr txBox="1"/>
          <p:nvPr/>
        </p:nvSpPr>
        <p:spPr>
          <a:xfrm>
            <a:off x="4062838" y="2396125"/>
            <a:ext cx="4198200" cy="27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IE" sz="1800">
                <a:solidFill>
                  <a:srgbClr val="737373"/>
                </a:solidFill>
                <a:latin typeface="Roboto Mono"/>
                <a:ea typeface="Roboto Mono"/>
                <a:cs typeface="Roboto Mono"/>
                <a:sym typeface="Roboto Mono"/>
              </a:rPr>
              <a:t>			Susanne	Penn</a:t>
            </a:r>
            <a:endParaRPr sz="1800">
              <a:solidFill>
                <a:srgbClr val="73737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IE" sz="1800">
                <a:solidFill>
                  <a:srgbClr val="737373"/>
                </a:solidFill>
                <a:latin typeface="Roboto Mono"/>
                <a:ea typeface="Roboto Mono"/>
                <a:cs typeface="Roboto Mono"/>
                <a:sym typeface="Roboto Mono"/>
              </a:rPr>
              <a:t>The			AT			DT</a:t>
            </a:r>
            <a:endParaRPr sz="1800">
              <a:solidFill>
                <a:srgbClr val="73737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IE" sz="1800">
                <a:solidFill>
                  <a:srgbClr val="737373"/>
                </a:solidFill>
                <a:latin typeface="Roboto Mono"/>
                <a:ea typeface="Roboto Mono"/>
                <a:cs typeface="Roboto Mono"/>
                <a:sym typeface="Roboto Mono"/>
              </a:rPr>
              <a:t>Fulton		NP1s		NNP</a:t>
            </a:r>
            <a:endParaRPr sz="1800">
              <a:solidFill>
                <a:srgbClr val="73737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IE" sz="1800">
                <a:solidFill>
                  <a:srgbClr val="737373"/>
                </a:solidFill>
                <a:latin typeface="Roboto Mono"/>
                <a:ea typeface="Roboto Mono"/>
                <a:cs typeface="Roboto Mono"/>
                <a:sym typeface="Roboto Mono"/>
              </a:rPr>
              <a:t>County		NNL1cb		NNP</a:t>
            </a:r>
            <a:endParaRPr sz="1800">
              <a:solidFill>
                <a:srgbClr val="73737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IE" sz="1800">
                <a:solidFill>
                  <a:srgbClr val="737373"/>
                </a:solidFill>
                <a:latin typeface="Roboto Mono"/>
                <a:ea typeface="Roboto Mono"/>
                <a:cs typeface="Roboto Mono"/>
                <a:sym typeface="Roboto Mono"/>
              </a:rPr>
              <a:t>Grand		JJ			NNP</a:t>
            </a:r>
            <a:endParaRPr sz="1800">
              <a:solidFill>
                <a:srgbClr val="73737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IE" sz="1800">
                <a:solidFill>
                  <a:srgbClr val="737373"/>
                </a:solidFill>
                <a:latin typeface="Roboto Mono"/>
                <a:ea typeface="Roboto Mono"/>
                <a:cs typeface="Roboto Mono"/>
                <a:sym typeface="Roboto Mono"/>
              </a:rPr>
              <a:t>Jury		NN1c		NNP</a:t>
            </a:r>
            <a:endParaRPr sz="1800">
              <a:solidFill>
                <a:srgbClr val="73737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IE" sz="1800">
                <a:solidFill>
                  <a:srgbClr val="737373"/>
                </a:solidFill>
                <a:latin typeface="Roboto Mono"/>
                <a:ea typeface="Roboto Mono"/>
                <a:cs typeface="Roboto Mono"/>
                <a:sym typeface="Roboto Mono"/>
              </a:rPr>
              <a:t>said		VVDv		VBD</a:t>
            </a:r>
            <a:endParaRPr sz="1800">
              <a:solidFill>
                <a:srgbClr val="73737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IE" sz="1800">
                <a:solidFill>
                  <a:srgbClr val="737373"/>
                </a:solidFill>
                <a:latin typeface="Roboto Mono"/>
                <a:ea typeface="Roboto Mono"/>
                <a:cs typeface="Roboto Mono"/>
                <a:sym typeface="Roboto Mono"/>
              </a:rPr>
              <a:t>Friday		NPD1		NNP</a:t>
            </a:r>
            <a:endParaRPr sz="1800">
              <a:solidFill>
                <a:srgbClr val="737373"/>
              </a:solidFill>
              <a:latin typeface="Roboto Mono"/>
              <a:ea typeface="Roboto Mono"/>
              <a:cs typeface="Roboto Mono"/>
              <a:sym typeface="Roboto Mono"/>
            </a:endParaRPr>
          </a:p>
        </p:txBody>
      </p:sp>
      <p:grpSp>
        <p:nvGrpSpPr>
          <p:cNvPr id="354" name="Google Shape;354;p29"/>
          <p:cNvGrpSpPr/>
          <p:nvPr/>
        </p:nvGrpSpPr>
        <p:grpSpPr>
          <a:xfrm>
            <a:off x="7457263" y="1934100"/>
            <a:ext cx="2966700" cy="1803675"/>
            <a:chOff x="5878275" y="2517950"/>
            <a:chExt cx="2966700" cy="1803675"/>
          </a:xfrm>
        </p:grpSpPr>
        <p:sp>
          <p:nvSpPr>
            <p:cNvPr id="355" name="Google Shape;355;p29"/>
            <p:cNvSpPr/>
            <p:nvPr/>
          </p:nvSpPr>
          <p:spPr>
            <a:xfrm>
              <a:off x="6510075" y="2517950"/>
              <a:ext cx="2334900" cy="1199400"/>
            </a:xfrm>
            <a:prstGeom prst="roundRect">
              <a:avLst>
                <a:gd fmla="val 16667" name="adj"/>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rgbClr val="FFFFFF"/>
                  </a:solidFill>
                  <a:latin typeface="Lato"/>
                  <a:ea typeface="Lato"/>
                  <a:cs typeface="Lato"/>
                  <a:sym typeface="Lato"/>
                </a:rPr>
                <a:t>Differences in Granularity</a:t>
              </a:r>
              <a:endParaRPr sz="2400">
                <a:solidFill>
                  <a:srgbClr val="FFFFFF"/>
                </a:solidFill>
                <a:latin typeface="Lato"/>
                <a:ea typeface="Lato"/>
                <a:cs typeface="Lato"/>
                <a:sym typeface="Lato"/>
              </a:endParaRPr>
            </a:p>
          </p:txBody>
        </p:sp>
        <p:sp>
          <p:nvSpPr>
            <p:cNvPr id="356" name="Google Shape;356;p29"/>
            <p:cNvSpPr/>
            <p:nvPr/>
          </p:nvSpPr>
          <p:spPr>
            <a:xfrm>
              <a:off x="5878275" y="3946325"/>
              <a:ext cx="2966700" cy="375300"/>
            </a:xfrm>
            <a:prstGeom prst="leftArrow">
              <a:avLst>
                <a:gd fmla="val 50000" name="adj1"/>
                <a:gd fmla="val 50000" name="adj2"/>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29"/>
          <p:cNvGrpSpPr/>
          <p:nvPr/>
        </p:nvGrpSpPr>
        <p:grpSpPr>
          <a:xfrm>
            <a:off x="1768038" y="3737775"/>
            <a:ext cx="3006550" cy="1718175"/>
            <a:chOff x="189050" y="4321625"/>
            <a:chExt cx="3006550" cy="1718175"/>
          </a:xfrm>
        </p:grpSpPr>
        <p:sp>
          <p:nvSpPr>
            <p:cNvPr id="358" name="Google Shape;358;p29"/>
            <p:cNvSpPr/>
            <p:nvPr/>
          </p:nvSpPr>
          <p:spPr>
            <a:xfrm>
              <a:off x="189050" y="4840400"/>
              <a:ext cx="2334900" cy="1199400"/>
            </a:xfrm>
            <a:prstGeom prst="roundRect">
              <a:avLst>
                <a:gd fmla="val 16667" name="adj"/>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rgbClr val="FFFFFF"/>
                  </a:solidFill>
                  <a:latin typeface="Lato"/>
                  <a:ea typeface="Lato"/>
                  <a:cs typeface="Lato"/>
                  <a:sym typeface="Lato"/>
                </a:rPr>
                <a:t>Linguistic Differences</a:t>
              </a:r>
              <a:endParaRPr sz="2400">
                <a:solidFill>
                  <a:srgbClr val="FFFFFF"/>
                </a:solidFill>
                <a:latin typeface="Lato"/>
                <a:ea typeface="Lato"/>
                <a:cs typeface="Lato"/>
                <a:sym typeface="Lato"/>
              </a:endParaRPr>
            </a:p>
          </p:txBody>
        </p:sp>
        <p:sp>
          <p:nvSpPr>
            <p:cNvPr id="359" name="Google Shape;359;p29"/>
            <p:cNvSpPr/>
            <p:nvPr/>
          </p:nvSpPr>
          <p:spPr>
            <a:xfrm rot="10800000">
              <a:off x="228900" y="4321625"/>
              <a:ext cx="2966700" cy="375300"/>
            </a:xfrm>
            <a:prstGeom prst="leftArrow">
              <a:avLst>
                <a:gd fmla="val 50000" name="adj1"/>
                <a:gd fmla="val 50000" name="adj2"/>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9"/>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1000"/>
                                        <p:tgtEl>
                                          <p:spTgt spid="3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1000"/>
                                        <p:tgtEl>
                                          <p:spTgt spid="35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Example: Language Codes</a:t>
            </a:r>
            <a:endParaRPr/>
          </a:p>
        </p:txBody>
      </p:sp>
      <p:pic>
        <p:nvPicPr>
          <p:cNvPr id="367" name="Google Shape;367;p30"/>
          <p:cNvPicPr preferRelativeResize="0"/>
          <p:nvPr/>
        </p:nvPicPr>
        <p:blipFill>
          <a:blip r:embed="rId3">
            <a:alphaModFix/>
          </a:blip>
          <a:stretch>
            <a:fillRect/>
          </a:stretch>
        </p:blipFill>
        <p:spPr>
          <a:xfrm>
            <a:off x="2077075" y="2135197"/>
            <a:ext cx="1996050" cy="1330374"/>
          </a:xfrm>
          <a:prstGeom prst="rect">
            <a:avLst/>
          </a:prstGeom>
          <a:noFill/>
          <a:ln>
            <a:noFill/>
          </a:ln>
        </p:spPr>
      </p:pic>
      <p:pic>
        <p:nvPicPr>
          <p:cNvPr id="368" name="Google Shape;368;p30"/>
          <p:cNvPicPr preferRelativeResize="0"/>
          <p:nvPr/>
        </p:nvPicPr>
        <p:blipFill>
          <a:blip r:embed="rId4">
            <a:alphaModFix/>
          </a:blip>
          <a:stretch>
            <a:fillRect/>
          </a:stretch>
        </p:blipFill>
        <p:spPr>
          <a:xfrm>
            <a:off x="4738550" y="1690821"/>
            <a:ext cx="2484248" cy="1246250"/>
          </a:xfrm>
          <a:prstGeom prst="rect">
            <a:avLst/>
          </a:prstGeom>
          <a:noFill/>
          <a:ln>
            <a:noFill/>
          </a:ln>
        </p:spPr>
      </p:pic>
      <p:pic>
        <p:nvPicPr>
          <p:cNvPr id="369" name="Google Shape;369;p30"/>
          <p:cNvPicPr preferRelativeResize="0"/>
          <p:nvPr/>
        </p:nvPicPr>
        <p:blipFill>
          <a:blip r:embed="rId5">
            <a:alphaModFix/>
          </a:blip>
          <a:stretch>
            <a:fillRect/>
          </a:stretch>
        </p:blipFill>
        <p:spPr>
          <a:xfrm>
            <a:off x="7532075" y="3093352"/>
            <a:ext cx="1869365" cy="1246250"/>
          </a:xfrm>
          <a:prstGeom prst="rect">
            <a:avLst/>
          </a:prstGeom>
          <a:noFill/>
          <a:ln>
            <a:noFill/>
          </a:ln>
        </p:spPr>
      </p:pic>
      <p:pic>
        <p:nvPicPr>
          <p:cNvPr id="370" name="Google Shape;370;p30"/>
          <p:cNvPicPr preferRelativeResize="0"/>
          <p:nvPr/>
        </p:nvPicPr>
        <p:blipFill>
          <a:blip r:embed="rId6">
            <a:alphaModFix/>
          </a:blip>
          <a:stretch>
            <a:fillRect/>
          </a:stretch>
        </p:blipFill>
        <p:spPr>
          <a:xfrm>
            <a:off x="4495300" y="3801300"/>
            <a:ext cx="1707974" cy="1138650"/>
          </a:xfrm>
          <a:prstGeom prst="rect">
            <a:avLst/>
          </a:prstGeom>
          <a:noFill/>
          <a:ln>
            <a:noFill/>
          </a:ln>
        </p:spPr>
      </p:pic>
      <p:sp>
        <p:nvSpPr>
          <p:cNvPr id="371" name="Google Shape;371;p30"/>
          <p:cNvSpPr/>
          <p:nvPr/>
        </p:nvSpPr>
        <p:spPr>
          <a:xfrm>
            <a:off x="2562400" y="2507438"/>
            <a:ext cx="1025400" cy="585900"/>
          </a:xfrm>
          <a:prstGeom prst="rect">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solidFill>
                  <a:srgbClr val="FFFFFF"/>
                </a:solidFill>
                <a:latin typeface="Roboto Mono"/>
                <a:ea typeface="Roboto Mono"/>
                <a:cs typeface="Roboto Mono"/>
                <a:sym typeface="Roboto Mono"/>
              </a:rPr>
              <a:t>fr</a:t>
            </a:r>
            <a:endParaRPr sz="3000">
              <a:solidFill>
                <a:srgbClr val="FFFFFF"/>
              </a:solidFill>
              <a:latin typeface="Roboto Mono"/>
              <a:ea typeface="Roboto Mono"/>
              <a:cs typeface="Roboto Mono"/>
              <a:sym typeface="Roboto Mono"/>
            </a:endParaRPr>
          </a:p>
        </p:txBody>
      </p:sp>
      <p:sp>
        <p:nvSpPr>
          <p:cNvPr id="372" name="Google Shape;372;p30"/>
          <p:cNvSpPr/>
          <p:nvPr/>
        </p:nvSpPr>
        <p:spPr>
          <a:xfrm>
            <a:off x="5467975" y="2020988"/>
            <a:ext cx="1025400" cy="585900"/>
          </a:xfrm>
          <a:prstGeom prst="rect">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solidFill>
                  <a:srgbClr val="FFFFFF"/>
                </a:solidFill>
                <a:latin typeface="Roboto Mono"/>
                <a:ea typeface="Roboto Mono"/>
                <a:cs typeface="Roboto Mono"/>
                <a:sym typeface="Roboto Mono"/>
              </a:rPr>
              <a:t>en</a:t>
            </a:r>
            <a:endParaRPr sz="3000">
              <a:solidFill>
                <a:srgbClr val="FFFFFF"/>
              </a:solidFill>
              <a:latin typeface="Roboto Mono"/>
              <a:ea typeface="Roboto Mono"/>
              <a:cs typeface="Roboto Mono"/>
              <a:sym typeface="Roboto Mono"/>
            </a:endParaRPr>
          </a:p>
        </p:txBody>
      </p:sp>
      <p:sp>
        <p:nvSpPr>
          <p:cNvPr id="373" name="Google Shape;373;p30"/>
          <p:cNvSpPr/>
          <p:nvPr/>
        </p:nvSpPr>
        <p:spPr>
          <a:xfrm>
            <a:off x="7954063" y="3423513"/>
            <a:ext cx="1025400" cy="585900"/>
          </a:xfrm>
          <a:prstGeom prst="rect">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solidFill>
                  <a:srgbClr val="FFFFFF"/>
                </a:solidFill>
                <a:latin typeface="Roboto Mono"/>
                <a:ea typeface="Roboto Mono"/>
                <a:cs typeface="Roboto Mono"/>
                <a:sym typeface="Roboto Mono"/>
              </a:rPr>
              <a:t>de</a:t>
            </a:r>
            <a:endParaRPr sz="3000">
              <a:solidFill>
                <a:srgbClr val="FFFFFF"/>
              </a:solidFill>
              <a:latin typeface="Roboto Mono"/>
              <a:ea typeface="Roboto Mono"/>
              <a:cs typeface="Roboto Mono"/>
              <a:sym typeface="Roboto Mono"/>
            </a:endParaRPr>
          </a:p>
        </p:txBody>
      </p:sp>
      <p:sp>
        <p:nvSpPr>
          <p:cNvPr id="374" name="Google Shape;374;p30"/>
          <p:cNvSpPr/>
          <p:nvPr/>
        </p:nvSpPr>
        <p:spPr>
          <a:xfrm>
            <a:off x="4836575" y="4077663"/>
            <a:ext cx="1025400" cy="585900"/>
          </a:xfrm>
          <a:prstGeom prst="rect">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solidFill>
                  <a:srgbClr val="FFFFFF"/>
                </a:solidFill>
                <a:latin typeface="Roboto Mono"/>
                <a:ea typeface="Roboto Mono"/>
                <a:cs typeface="Roboto Mono"/>
                <a:sym typeface="Roboto Mono"/>
              </a:rPr>
              <a:t>th</a:t>
            </a:r>
            <a:endParaRPr sz="3000">
              <a:solidFill>
                <a:srgbClr val="FFFFFF"/>
              </a:solidFill>
              <a:latin typeface="Roboto Mono"/>
              <a:ea typeface="Roboto Mono"/>
              <a:cs typeface="Roboto Mono"/>
              <a:sym typeface="Roboto Mono"/>
            </a:endParaRPr>
          </a:p>
        </p:txBody>
      </p:sp>
      <p:sp>
        <p:nvSpPr>
          <p:cNvPr id="375" name="Google Shape;375;p30"/>
          <p:cNvSpPr/>
          <p:nvPr/>
        </p:nvSpPr>
        <p:spPr>
          <a:xfrm>
            <a:off x="1756600" y="4341525"/>
            <a:ext cx="2435400" cy="1330500"/>
          </a:xfrm>
          <a:prstGeom prst="roundRect">
            <a:avLst>
              <a:gd fmla="val 16667" name="adj"/>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Lato"/>
                <a:ea typeface="Lato"/>
                <a:cs typeface="Lato"/>
                <a:sym typeface="Lato"/>
              </a:rPr>
              <a:t>Problem: 7,000+ languages and more dialects, but only 26</a:t>
            </a:r>
            <a:r>
              <a:rPr baseline="30000" lang="en-IE" sz="1800">
                <a:solidFill>
                  <a:srgbClr val="FFFFFF"/>
                </a:solidFill>
                <a:latin typeface="Lato"/>
                <a:ea typeface="Lato"/>
                <a:cs typeface="Lato"/>
                <a:sym typeface="Lato"/>
              </a:rPr>
              <a:t>2</a:t>
            </a:r>
            <a:r>
              <a:rPr lang="en-IE" sz="1800">
                <a:solidFill>
                  <a:srgbClr val="FFFFFF"/>
                </a:solidFill>
                <a:latin typeface="Lato"/>
                <a:ea typeface="Lato"/>
                <a:cs typeface="Lato"/>
                <a:sym typeface="Lato"/>
              </a:rPr>
              <a:t>=676 codes</a:t>
            </a:r>
            <a:endParaRPr sz="1800">
              <a:solidFill>
                <a:srgbClr val="FFFFFF"/>
              </a:solidFill>
              <a:latin typeface="Lato"/>
              <a:ea typeface="Lato"/>
              <a:cs typeface="Lato"/>
              <a:sym typeface="Lato"/>
            </a:endParaRPr>
          </a:p>
        </p:txBody>
      </p:sp>
      <p:pic>
        <p:nvPicPr>
          <p:cNvPr id="376" name="Google Shape;376;p30"/>
          <p:cNvPicPr preferRelativeResize="0"/>
          <p:nvPr/>
        </p:nvPicPr>
        <p:blipFill>
          <a:blip r:embed="rId7">
            <a:alphaModFix/>
          </a:blip>
          <a:stretch>
            <a:fillRect/>
          </a:stretch>
        </p:blipFill>
        <p:spPr>
          <a:xfrm>
            <a:off x="6717750" y="4703575"/>
            <a:ext cx="1780351" cy="1246250"/>
          </a:xfrm>
          <a:prstGeom prst="rect">
            <a:avLst/>
          </a:prstGeom>
          <a:noFill/>
          <a:ln>
            <a:noFill/>
          </a:ln>
        </p:spPr>
      </p:pic>
      <p:sp>
        <p:nvSpPr>
          <p:cNvPr id="377" name="Google Shape;377;p30"/>
          <p:cNvSpPr/>
          <p:nvPr/>
        </p:nvSpPr>
        <p:spPr>
          <a:xfrm>
            <a:off x="7095213" y="5033738"/>
            <a:ext cx="1025400" cy="585900"/>
          </a:xfrm>
          <a:prstGeom prst="rect">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solidFill>
                  <a:srgbClr val="FFFFFF"/>
                </a:solidFill>
                <a:latin typeface="Roboto Mono"/>
                <a:ea typeface="Roboto Mono"/>
                <a:cs typeface="Roboto Mono"/>
                <a:sym typeface="Roboto Mono"/>
              </a:rPr>
              <a:t>br?</a:t>
            </a:r>
            <a:endParaRPr sz="3000">
              <a:solidFill>
                <a:srgbClr val="FFFFFF"/>
              </a:solidFill>
              <a:latin typeface="Roboto Mono"/>
              <a:ea typeface="Roboto Mono"/>
              <a:cs typeface="Roboto Mono"/>
              <a:sym typeface="Roboto Mono"/>
            </a:endParaRPr>
          </a:p>
        </p:txBody>
      </p:sp>
      <p:sp>
        <p:nvSpPr>
          <p:cNvPr id="378" name="Google Shape;378;p30"/>
          <p:cNvSpPr/>
          <p:nvPr/>
        </p:nvSpPr>
        <p:spPr>
          <a:xfrm>
            <a:off x="5694225" y="4339600"/>
            <a:ext cx="3827400" cy="1968600"/>
          </a:xfrm>
          <a:prstGeom prst="mathMultiply">
            <a:avLst>
              <a:gd fmla="val 23520" name="adj1"/>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8834350" y="4707775"/>
            <a:ext cx="1510800" cy="1098900"/>
          </a:xfrm>
          <a:prstGeom prst="roundRect">
            <a:avLst>
              <a:gd fmla="val 16667" name="adj"/>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rgbClr val="FFFFFF"/>
                </a:solidFill>
                <a:latin typeface="Roboto Mono"/>
                <a:ea typeface="Roboto Mono"/>
                <a:cs typeface="Roboto Mono"/>
                <a:sym typeface="Roboto Mono"/>
              </a:rPr>
              <a:t>br</a:t>
            </a:r>
            <a:r>
              <a:rPr lang="en-IE" sz="2400">
                <a:solidFill>
                  <a:srgbClr val="FFFFFF"/>
                </a:solidFill>
                <a:latin typeface="Lato"/>
                <a:ea typeface="Lato"/>
                <a:cs typeface="Lato"/>
                <a:sym typeface="Lato"/>
              </a:rPr>
              <a:t> = Breton</a:t>
            </a:r>
            <a:endParaRPr sz="24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Example: ISO Language Codes</a:t>
            </a:r>
            <a:endParaRPr/>
          </a:p>
        </p:txBody>
      </p:sp>
      <p:pic>
        <p:nvPicPr>
          <p:cNvPr id="386" name="Google Shape;386;p31"/>
          <p:cNvPicPr preferRelativeResize="0"/>
          <p:nvPr/>
        </p:nvPicPr>
        <p:blipFill>
          <a:blip r:embed="rId3">
            <a:alphaModFix/>
          </a:blip>
          <a:stretch>
            <a:fillRect/>
          </a:stretch>
        </p:blipFill>
        <p:spPr>
          <a:xfrm>
            <a:off x="3214000" y="4125150"/>
            <a:ext cx="3085650" cy="1542825"/>
          </a:xfrm>
          <a:prstGeom prst="rect">
            <a:avLst/>
          </a:prstGeom>
          <a:noFill/>
          <a:ln>
            <a:noFill/>
          </a:ln>
        </p:spPr>
      </p:pic>
      <p:pic>
        <p:nvPicPr>
          <p:cNvPr id="387" name="Google Shape;387;p31"/>
          <p:cNvPicPr preferRelativeResize="0"/>
          <p:nvPr/>
        </p:nvPicPr>
        <p:blipFill>
          <a:blip r:embed="rId4">
            <a:alphaModFix/>
          </a:blip>
          <a:stretch>
            <a:fillRect/>
          </a:stretch>
        </p:blipFill>
        <p:spPr>
          <a:xfrm>
            <a:off x="6690100" y="2463323"/>
            <a:ext cx="2722650" cy="1813950"/>
          </a:xfrm>
          <a:prstGeom prst="rect">
            <a:avLst/>
          </a:prstGeom>
          <a:noFill/>
          <a:ln>
            <a:noFill/>
          </a:ln>
        </p:spPr>
      </p:pic>
      <p:pic>
        <p:nvPicPr>
          <p:cNvPr id="388" name="Google Shape;388;p31"/>
          <p:cNvPicPr preferRelativeResize="0"/>
          <p:nvPr/>
        </p:nvPicPr>
        <p:blipFill>
          <a:blip r:embed="rId5">
            <a:alphaModFix/>
          </a:blip>
          <a:stretch>
            <a:fillRect/>
          </a:stretch>
        </p:blipFill>
        <p:spPr>
          <a:xfrm>
            <a:off x="2844500" y="1690825"/>
            <a:ext cx="2539525" cy="1692600"/>
          </a:xfrm>
          <a:prstGeom prst="rect">
            <a:avLst/>
          </a:prstGeom>
          <a:noFill/>
          <a:ln>
            <a:noFill/>
          </a:ln>
        </p:spPr>
      </p:pic>
      <p:sp>
        <p:nvSpPr>
          <p:cNvPr id="389" name="Google Shape;389;p31"/>
          <p:cNvSpPr/>
          <p:nvPr/>
        </p:nvSpPr>
        <p:spPr>
          <a:xfrm>
            <a:off x="3799975" y="4384763"/>
            <a:ext cx="1913700" cy="1023600"/>
          </a:xfrm>
          <a:prstGeom prst="rect">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Roboto Mono"/>
                <a:ea typeface="Roboto Mono"/>
                <a:cs typeface="Roboto Mono"/>
                <a:sym typeface="Roboto Mono"/>
              </a:rPr>
              <a:t>fr-CA</a:t>
            </a:r>
            <a:endParaRPr sz="1800">
              <a:solidFill>
                <a:srgbClr val="FFFFFF"/>
              </a:solidFill>
              <a:latin typeface="Roboto Mono"/>
              <a:ea typeface="Roboto Mono"/>
              <a:cs typeface="Roboto Mono"/>
              <a:sym typeface="Roboto Mono"/>
            </a:endParaRPr>
          </a:p>
          <a:p>
            <a:pPr indent="0" lvl="0" marL="0" rtl="0" algn="ctr">
              <a:spcBef>
                <a:spcPts val="0"/>
              </a:spcBef>
              <a:spcAft>
                <a:spcPts val="0"/>
              </a:spcAft>
              <a:buNone/>
            </a:pPr>
            <a:r>
              <a:rPr lang="en-IE" sz="1800">
                <a:solidFill>
                  <a:srgbClr val="FFFFFF"/>
                </a:solidFill>
                <a:latin typeface="Roboto Mono"/>
                <a:ea typeface="Roboto Mono"/>
                <a:cs typeface="Roboto Mono"/>
                <a:sym typeface="Roboto Mono"/>
              </a:rPr>
              <a:t>Québécois</a:t>
            </a:r>
            <a:endParaRPr sz="1800">
              <a:solidFill>
                <a:srgbClr val="FFFFFF"/>
              </a:solidFill>
              <a:latin typeface="Roboto Mono"/>
              <a:ea typeface="Roboto Mono"/>
              <a:cs typeface="Roboto Mono"/>
              <a:sym typeface="Roboto Mono"/>
            </a:endParaRPr>
          </a:p>
        </p:txBody>
      </p:sp>
      <p:sp>
        <p:nvSpPr>
          <p:cNvPr id="390" name="Google Shape;390;p31"/>
          <p:cNvSpPr/>
          <p:nvPr/>
        </p:nvSpPr>
        <p:spPr>
          <a:xfrm>
            <a:off x="7094575" y="2858488"/>
            <a:ext cx="1913700" cy="1023600"/>
          </a:xfrm>
          <a:prstGeom prst="rect">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Roboto Mono"/>
                <a:ea typeface="Roboto Mono"/>
                <a:cs typeface="Roboto Mono"/>
                <a:sym typeface="Roboto Mono"/>
              </a:rPr>
              <a:t>ang</a:t>
            </a:r>
            <a:endParaRPr sz="1800">
              <a:solidFill>
                <a:srgbClr val="FFFFFF"/>
              </a:solidFill>
              <a:latin typeface="Roboto Mono"/>
              <a:ea typeface="Roboto Mono"/>
              <a:cs typeface="Roboto Mono"/>
              <a:sym typeface="Roboto Mono"/>
            </a:endParaRPr>
          </a:p>
          <a:p>
            <a:pPr indent="0" lvl="0" marL="0" rtl="0" algn="ctr">
              <a:spcBef>
                <a:spcPts val="0"/>
              </a:spcBef>
              <a:spcAft>
                <a:spcPts val="0"/>
              </a:spcAft>
              <a:buNone/>
            </a:pPr>
            <a:r>
              <a:rPr lang="en-IE" sz="1800">
                <a:solidFill>
                  <a:srgbClr val="FFFFFF"/>
                </a:solidFill>
                <a:latin typeface="Roboto Mono"/>
                <a:ea typeface="Roboto Mono"/>
                <a:cs typeface="Roboto Mono"/>
                <a:sym typeface="Roboto Mono"/>
              </a:rPr>
              <a:t>Anglo-Saxon</a:t>
            </a:r>
            <a:endParaRPr sz="1800">
              <a:solidFill>
                <a:srgbClr val="FFFFFF"/>
              </a:solidFill>
              <a:latin typeface="Roboto Mono"/>
              <a:ea typeface="Roboto Mono"/>
              <a:cs typeface="Roboto Mono"/>
              <a:sym typeface="Roboto Mono"/>
            </a:endParaRPr>
          </a:p>
        </p:txBody>
      </p:sp>
      <p:sp>
        <p:nvSpPr>
          <p:cNvPr id="391" name="Google Shape;391;p31"/>
          <p:cNvSpPr/>
          <p:nvPr/>
        </p:nvSpPr>
        <p:spPr>
          <a:xfrm>
            <a:off x="3157413" y="2025313"/>
            <a:ext cx="1913700" cy="1023600"/>
          </a:xfrm>
          <a:prstGeom prst="rect">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Roboto Mono"/>
                <a:ea typeface="Roboto Mono"/>
                <a:cs typeface="Roboto Mono"/>
                <a:sym typeface="Roboto Mono"/>
              </a:rPr>
              <a:t>pms</a:t>
            </a:r>
            <a:endParaRPr sz="1800">
              <a:solidFill>
                <a:srgbClr val="FFFFFF"/>
              </a:solidFill>
              <a:latin typeface="Roboto Mono"/>
              <a:ea typeface="Roboto Mono"/>
              <a:cs typeface="Roboto Mono"/>
              <a:sym typeface="Roboto Mono"/>
            </a:endParaRPr>
          </a:p>
          <a:p>
            <a:pPr indent="0" lvl="0" marL="0" rtl="0" algn="ctr">
              <a:spcBef>
                <a:spcPts val="0"/>
              </a:spcBef>
              <a:spcAft>
                <a:spcPts val="0"/>
              </a:spcAft>
              <a:buNone/>
            </a:pPr>
            <a:r>
              <a:rPr lang="en-IE" sz="1800">
                <a:solidFill>
                  <a:srgbClr val="FFFFFF"/>
                </a:solidFill>
                <a:latin typeface="Roboto Mono"/>
                <a:ea typeface="Roboto Mono"/>
                <a:cs typeface="Roboto Mono"/>
                <a:sym typeface="Roboto Mono"/>
              </a:rPr>
              <a:t>Piedmontese</a:t>
            </a:r>
            <a:endParaRPr sz="1800">
              <a:solidFill>
                <a:srgbClr val="FFFFFF"/>
              </a:solidFill>
              <a:latin typeface="Roboto Mono"/>
              <a:ea typeface="Roboto Mono"/>
              <a:cs typeface="Roboto Mono"/>
              <a:sym typeface="Roboto Mono"/>
            </a:endParaRPr>
          </a:p>
        </p:txBody>
      </p:sp>
      <p:sp>
        <p:nvSpPr>
          <p:cNvPr id="392" name="Google Shape;392;p31"/>
          <p:cNvSpPr/>
          <p:nvPr/>
        </p:nvSpPr>
        <p:spPr>
          <a:xfrm>
            <a:off x="7673075" y="4592150"/>
            <a:ext cx="2435400" cy="1330500"/>
          </a:xfrm>
          <a:prstGeom prst="roundRect">
            <a:avLst>
              <a:gd fmla="val 16667" name="adj"/>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Lato"/>
                <a:ea typeface="Lato"/>
                <a:cs typeface="Lato"/>
                <a:sym typeface="Lato"/>
              </a:rPr>
              <a:t>3-Letter codes with region cover minority &amp; historical languages, right?</a:t>
            </a:r>
            <a:endParaRPr sz="18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Variability</a:t>
            </a:r>
            <a:endParaRPr/>
          </a:p>
        </p:txBody>
      </p:sp>
      <p:sp>
        <p:nvSpPr>
          <p:cNvPr id="399" name="Google Shape;399;p32"/>
          <p:cNvSpPr txBox="1"/>
          <p:nvPr/>
        </p:nvSpPr>
        <p:spPr>
          <a:xfrm>
            <a:off x="769200" y="1641300"/>
            <a:ext cx="10028400" cy="361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IE" sz="2400">
                <a:solidFill>
                  <a:srgbClr val="737373"/>
                </a:solidFill>
                <a:latin typeface="Calibri"/>
                <a:ea typeface="Calibri"/>
                <a:cs typeface="Calibri"/>
                <a:sym typeface="Calibri"/>
              </a:rPr>
              <a:t>How to tag this talk?</a:t>
            </a:r>
            <a:endParaRPr sz="2400">
              <a:solidFill>
                <a:srgbClr val="737373"/>
              </a:solidFill>
              <a:latin typeface="Calibri"/>
              <a:ea typeface="Calibri"/>
              <a:cs typeface="Calibri"/>
              <a:sym typeface="Calibri"/>
            </a:endParaRPr>
          </a:p>
          <a:p>
            <a:pPr indent="-381000" lvl="0" marL="457200" rtl="0" algn="l">
              <a:lnSpc>
                <a:spcPct val="115000"/>
              </a:lnSpc>
              <a:spcBef>
                <a:spcPts val="1600"/>
              </a:spcBef>
              <a:spcAft>
                <a:spcPts val="0"/>
              </a:spcAft>
              <a:buClr>
                <a:srgbClr val="737373"/>
              </a:buClr>
              <a:buSzPts val="2400"/>
              <a:buFont typeface="Calibri"/>
              <a:buChar char="●"/>
            </a:pPr>
            <a:r>
              <a:rPr lang="en-IE" sz="2400">
                <a:solidFill>
                  <a:srgbClr val="737373"/>
                </a:solidFill>
                <a:latin typeface="Calibri"/>
                <a:ea typeface="Calibri"/>
                <a:cs typeface="Calibri"/>
                <a:sym typeface="Calibri"/>
              </a:rPr>
              <a:t>en?</a:t>
            </a:r>
            <a:endParaRPr sz="2400">
              <a:solidFill>
                <a:srgbClr val="737373"/>
              </a:solidFill>
              <a:latin typeface="Calibri"/>
              <a:ea typeface="Calibri"/>
              <a:cs typeface="Calibri"/>
              <a:sym typeface="Calibri"/>
            </a:endParaRPr>
          </a:p>
          <a:p>
            <a:pPr indent="-381000" lvl="0" marL="457200" rtl="0" algn="l">
              <a:lnSpc>
                <a:spcPct val="115000"/>
              </a:lnSpc>
              <a:spcBef>
                <a:spcPts val="0"/>
              </a:spcBef>
              <a:spcAft>
                <a:spcPts val="0"/>
              </a:spcAft>
              <a:buClr>
                <a:srgbClr val="737373"/>
              </a:buClr>
              <a:buSzPts val="2400"/>
              <a:buFont typeface="Roboto Mono"/>
              <a:buChar char="●"/>
            </a:pPr>
            <a:r>
              <a:rPr lang="en-IE" sz="2400">
                <a:solidFill>
                  <a:srgbClr val="737373"/>
                </a:solidFill>
                <a:latin typeface="Calibri"/>
                <a:ea typeface="Calibri"/>
                <a:cs typeface="Calibri"/>
                <a:sym typeface="Calibri"/>
              </a:rPr>
              <a:t>en-Latn? (As it is not written in Cyrillic)</a:t>
            </a:r>
            <a:endParaRPr sz="2400">
              <a:solidFill>
                <a:srgbClr val="737373"/>
              </a:solidFill>
              <a:latin typeface="Calibri"/>
              <a:ea typeface="Calibri"/>
              <a:cs typeface="Calibri"/>
              <a:sym typeface="Calibri"/>
            </a:endParaRPr>
          </a:p>
          <a:p>
            <a:pPr indent="-381000" lvl="0" marL="457200" rtl="0" algn="l">
              <a:lnSpc>
                <a:spcPct val="115000"/>
              </a:lnSpc>
              <a:spcBef>
                <a:spcPts val="0"/>
              </a:spcBef>
              <a:spcAft>
                <a:spcPts val="0"/>
              </a:spcAft>
              <a:buClr>
                <a:srgbClr val="737373"/>
              </a:buClr>
              <a:buSzPts val="2400"/>
              <a:buFont typeface="Roboto Mono"/>
              <a:buChar char="●"/>
            </a:pPr>
            <a:r>
              <a:rPr lang="en-IE" sz="2400">
                <a:solidFill>
                  <a:srgbClr val="737373"/>
                </a:solidFill>
                <a:latin typeface="Calibri"/>
                <a:ea typeface="Calibri"/>
                <a:cs typeface="Calibri"/>
                <a:sym typeface="Calibri"/>
              </a:rPr>
              <a:t>en-IE or en-371 (As it is presented in Ireland)</a:t>
            </a:r>
            <a:endParaRPr sz="2400">
              <a:solidFill>
                <a:srgbClr val="737373"/>
              </a:solidFill>
              <a:latin typeface="Calibri"/>
              <a:ea typeface="Calibri"/>
              <a:cs typeface="Calibri"/>
              <a:sym typeface="Calibri"/>
            </a:endParaRPr>
          </a:p>
          <a:p>
            <a:pPr indent="-381000" lvl="0" marL="457200" rtl="0" algn="l">
              <a:lnSpc>
                <a:spcPct val="115000"/>
              </a:lnSpc>
              <a:spcBef>
                <a:spcPts val="0"/>
              </a:spcBef>
              <a:spcAft>
                <a:spcPts val="0"/>
              </a:spcAft>
              <a:buClr>
                <a:srgbClr val="737373"/>
              </a:buClr>
              <a:buSzPts val="2400"/>
              <a:buFont typeface="Roboto Mono"/>
              <a:buChar char="●"/>
            </a:pPr>
            <a:r>
              <a:rPr lang="en-IE" sz="2400">
                <a:solidFill>
                  <a:srgbClr val="737373"/>
                </a:solidFill>
                <a:latin typeface="Calibri"/>
                <a:ea typeface="Calibri"/>
                <a:cs typeface="Calibri"/>
                <a:sym typeface="Calibri"/>
              </a:rPr>
              <a:t>en-GB or en-826 (As the presenter uses British English)</a:t>
            </a:r>
            <a:endParaRPr sz="2400">
              <a:solidFill>
                <a:srgbClr val="737373"/>
              </a:solidFill>
              <a:latin typeface="Calibri"/>
              <a:ea typeface="Calibri"/>
              <a:cs typeface="Calibri"/>
              <a:sym typeface="Calibri"/>
            </a:endParaRPr>
          </a:p>
          <a:p>
            <a:pPr indent="-381000" lvl="0" marL="457200" rtl="0" algn="l">
              <a:lnSpc>
                <a:spcPct val="115000"/>
              </a:lnSpc>
              <a:spcBef>
                <a:spcPts val="0"/>
              </a:spcBef>
              <a:spcAft>
                <a:spcPts val="0"/>
              </a:spcAft>
              <a:buClr>
                <a:srgbClr val="737373"/>
              </a:buClr>
              <a:buSzPts val="2400"/>
              <a:buFont typeface="Calibri"/>
              <a:buChar char="●"/>
            </a:pPr>
            <a:r>
              <a:rPr lang="en-IE" sz="2400">
                <a:solidFill>
                  <a:srgbClr val="737373"/>
                </a:solidFill>
                <a:latin typeface="Calibri"/>
                <a:ea typeface="Calibri"/>
                <a:cs typeface="Calibri"/>
                <a:sym typeface="Calibri"/>
              </a:rPr>
              <a:t>en-Latn-GB?</a:t>
            </a:r>
            <a:endParaRPr sz="2400">
              <a:solidFill>
                <a:srgbClr val="737373"/>
              </a:solidFill>
              <a:latin typeface="Calibri"/>
              <a:ea typeface="Calibri"/>
              <a:cs typeface="Calibri"/>
              <a:sym typeface="Calibri"/>
            </a:endParaRPr>
          </a:p>
        </p:txBody>
      </p:sp>
      <p:sp>
        <p:nvSpPr>
          <p:cNvPr id="400" name="Google Shape;400;p32"/>
          <p:cNvSpPr/>
          <p:nvPr/>
        </p:nvSpPr>
        <p:spPr>
          <a:xfrm>
            <a:off x="5951375" y="4319225"/>
            <a:ext cx="5835600" cy="1989000"/>
          </a:xfrm>
          <a:prstGeom prst="roundRect">
            <a:avLst>
              <a:gd fmla="val 16667" name="adj"/>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IE">
                <a:solidFill>
                  <a:srgbClr val="FFFFFF"/>
                </a:solidFill>
              </a:rPr>
              <a:t>Region subtags are used to indicate linguistic variations associated with or appropriate to a specific country, territory, or region. Typically, a region subtag is used to indicate variations such as regional dialects or usage, or region-specific spelling conventions. It can also be used to indicate that content is expressed in a way that is appropriate for use throughout a region, for instance, Spanish content tailored to be useful throughout Latin America.</a:t>
            </a:r>
            <a:endParaRPr i="1">
              <a:solidFill>
                <a:srgbClr val="FFFFFF"/>
              </a:solidFill>
            </a:endParaRPr>
          </a:p>
          <a:p>
            <a:pPr indent="0" lvl="0" marL="0" rtl="0" algn="l">
              <a:spcBef>
                <a:spcPts val="0"/>
              </a:spcBef>
              <a:spcAft>
                <a:spcPts val="0"/>
              </a:spcAft>
              <a:buNone/>
            </a:pPr>
            <a:r>
              <a:rPr i="1" lang="en-IE">
                <a:solidFill>
                  <a:srgbClr val="FFFFFF"/>
                </a:solidFill>
              </a:rPr>
              <a:t>-- RFC 5646</a:t>
            </a:r>
            <a:endParaRPr i="1">
              <a:solidFill>
                <a:srgbClr val="FFFFFF"/>
              </a:solidFill>
            </a:endParaRPr>
          </a:p>
          <a:p>
            <a:pPr indent="0" lvl="0" marL="0" rtl="0" algn="l">
              <a:spcBef>
                <a:spcPts val="0"/>
              </a:spcBef>
              <a:spcAft>
                <a:spcPts val="0"/>
              </a:spcAft>
              <a:buNone/>
            </a:pPr>
            <a:r>
              <a:t/>
            </a:r>
            <a:endParaRPr i="1">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Course structure</a:t>
            </a:r>
            <a:endParaRPr/>
          </a:p>
        </p:txBody>
      </p:sp>
      <p:graphicFrame>
        <p:nvGraphicFramePr>
          <p:cNvPr id="245" name="Google Shape;245;p15"/>
          <p:cNvGraphicFramePr/>
          <p:nvPr/>
        </p:nvGraphicFramePr>
        <p:xfrm>
          <a:off x="952500" y="2042900"/>
          <a:ext cx="3000000" cy="3000000"/>
        </p:xfrm>
        <a:graphic>
          <a:graphicData uri="http://schemas.openxmlformats.org/drawingml/2006/table">
            <a:tbl>
              <a:tblPr>
                <a:noFill/>
                <a:tableStyleId>{02B756BF-3DE9-496A-8529-105C92342837}</a:tableStyleId>
              </a:tblPr>
              <a:tblGrid>
                <a:gridCol w="1100200"/>
                <a:gridCol w="4043300"/>
                <a:gridCol w="1146475"/>
                <a:gridCol w="3997025"/>
              </a:tblGrid>
              <a:tr h="381000">
                <a:tc>
                  <a:txBody>
                    <a:bodyPr/>
                    <a:lstStyle/>
                    <a:p>
                      <a:pPr indent="0" lvl="0" marL="0" rtl="0" algn="l">
                        <a:spcBef>
                          <a:spcPts val="0"/>
                        </a:spcBef>
                        <a:spcAft>
                          <a:spcPts val="0"/>
                        </a:spcAft>
                        <a:buNone/>
                      </a:pPr>
                      <a:r>
                        <a:rPr lang="en-IE"/>
                        <a:t>9th Sep</a:t>
                      </a:r>
                      <a:endParaRPr/>
                    </a:p>
                  </a:txBody>
                  <a:tcPr marT="91425" marB="91425" marR="91425" marL="91425"/>
                </a:tc>
                <a:tc>
                  <a:txBody>
                    <a:bodyPr/>
                    <a:lstStyle/>
                    <a:p>
                      <a:pPr indent="0" lvl="0" marL="0" rtl="0" algn="l">
                        <a:spcBef>
                          <a:spcPts val="0"/>
                        </a:spcBef>
                        <a:spcAft>
                          <a:spcPts val="0"/>
                        </a:spcAft>
                        <a:buNone/>
                      </a:pPr>
                      <a:r>
                        <a:rPr lang="en-IE"/>
                        <a:t>Introduction to Knowledge Graphs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IE"/>
                        <a:t>21st Oct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IE">
                          <a:solidFill>
                            <a:schemeClr val="dk1"/>
                          </a:solidFill>
                        </a:rPr>
                        <a:t>Inductive reasoning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E"/>
                        <a:t>16th Sep</a:t>
                      </a:r>
                      <a:endParaRPr/>
                    </a:p>
                  </a:txBody>
                  <a:tcPr marT="91425" marB="91425" marR="91425" marL="91425"/>
                </a:tc>
                <a:tc>
                  <a:txBody>
                    <a:bodyPr/>
                    <a:lstStyle/>
                    <a:p>
                      <a:pPr indent="0" lvl="0" marL="0" rtl="0" algn="l">
                        <a:spcBef>
                          <a:spcPts val="0"/>
                        </a:spcBef>
                        <a:spcAft>
                          <a:spcPts val="0"/>
                        </a:spcAft>
                        <a:buNone/>
                      </a:pPr>
                      <a:r>
                        <a:rPr lang="en-IE"/>
                        <a:t>Models for Knowledge Graphs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IE"/>
                        <a:t>28th Oct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E"/>
                        <a:t>KG Creation (no lab on Monday)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E"/>
                        <a:t>23rd Sep</a:t>
                      </a:r>
                      <a:endParaRPr/>
                    </a:p>
                  </a:txBody>
                  <a:tcPr marT="91425" marB="91425" marR="91425" marL="91425"/>
                </a:tc>
                <a:tc>
                  <a:txBody>
                    <a:bodyPr/>
                    <a:lstStyle/>
                    <a:p>
                      <a:pPr indent="0" lvl="0" marL="0" rtl="0" algn="l">
                        <a:spcBef>
                          <a:spcPts val="0"/>
                        </a:spcBef>
                        <a:spcAft>
                          <a:spcPts val="0"/>
                        </a:spcAft>
                        <a:buNone/>
                      </a:pPr>
                      <a:r>
                        <a:rPr lang="en-IE"/>
                        <a:t>Querying and Serialization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IE"/>
                        <a:t>4th Nov</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E"/>
                        <a:t>KG Alignment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E"/>
                        <a:t>30th Sep</a:t>
                      </a:r>
                      <a:endParaRPr/>
                    </a:p>
                  </a:txBody>
                  <a:tcPr marT="91425" marB="91425" marR="91425" marL="91425"/>
                </a:tc>
                <a:tc>
                  <a:txBody>
                    <a:bodyPr/>
                    <a:lstStyle/>
                    <a:p>
                      <a:pPr indent="0" lvl="0" marL="0" rtl="0" algn="l">
                        <a:spcBef>
                          <a:spcPts val="0"/>
                        </a:spcBef>
                        <a:spcAft>
                          <a:spcPts val="0"/>
                        </a:spcAft>
                        <a:buNone/>
                      </a:pPr>
                      <a:r>
                        <a:rPr lang="en-IE"/>
                        <a:t>Schemas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IE"/>
                        <a:t>11th Nov</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E"/>
                        <a:t>Publishing and Linked Open Data</a:t>
                      </a:r>
                      <a:endParaRPr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E"/>
                        <a:t>7th Oct</a:t>
                      </a:r>
                      <a:endParaRPr/>
                    </a:p>
                  </a:txBody>
                  <a:tcPr marT="91425" marB="91425" marR="91425" marL="91425"/>
                </a:tc>
                <a:tc>
                  <a:txBody>
                    <a:bodyPr/>
                    <a:lstStyle/>
                    <a:p>
                      <a:pPr indent="0" lvl="0" marL="0" rtl="0" algn="l">
                        <a:spcBef>
                          <a:spcPts val="0"/>
                        </a:spcBef>
                        <a:spcAft>
                          <a:spcPts val="0"/>
                        </a:spcAft>
                        <a:buNone/>
                      </a:pPr>
                      <a:r>
                        <a:rPr lang="en-IE"/>
                        <a:t>Deductive reasoning</a:t>
                      </a:r>
                      <a:endParaRPr/>
                    </a:p>
                  </a:txBody>
                  <a:tcPr marT="91425" marB="91425" marR="91425" marL="91425"/>
                </a:tc>
                <a:tc>
                  <a:txBody>
                    <a:bodyPr/>
                    <a:lstStyle/>
                    <a:p>
                      <a:pPr indent="0" lvl="0" marL="0" rtl="0" algn="l">
                        <a:spcBef>
                          <a:spcPts val="0"/>
                        </a:spcBef>
                        <a:spcAft>
                          <a:spcPts val="0"/>
                        </a:spcAft>
                        <a:buNone/>
                      </a:pPr>
                      <a:r>
                        <a:rPr lang="en-IE"/>
                        <a:t>18th Nov</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IE"/>
                        <a:t>Linguistic Linked Open Data</a:t>
                      </a:r>
                      <a:endParaRPr b="1"/>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IE"/>
                        <a:t>14th Oct</a:t>
                      </a:r>
                      <a:endParaRPr/>
                    </a:p>
                  </a:txBody>
                  <a:tcPr marT="91425" marB="91425" marR="91425" marL="91425"/>
                </a:tc>
                <a:tc>
                  <a:txBody>
                    <a:bodyPr/>
                    <a:lstStyle/>
                    <a:p>
                      <a:pPr indent="0" lvl="0" marL="0" rtl="0" algn="l">
                        <a:spcBef>
                          <a:spcPts val="0"/>
                        </a:spcBef>
                        <a:spcAft>
                          <a:spcPts val="0"/>
                        </a:spcAft>
                        <a:buNone/>
                      </a:pPr>
                      <a:r>
                        <a:rPr i="1" lang="en-IE"/>
                        <a:t>No Lecture</a:t>
                      </a:r>
                      <a:endParaRPr i="1"/>
                    </a:p>
                  </a:txBody>
                  <a:tcPr marT="91425" marB="91425" marR="91425" marL="91425"/>
                </a:tc>
                <a:tc>
                  <a:txBody>
                    <a:bodyPr/>
                    <a:lstStyle/>
                    <a:p>
                      <a:pPr indent="0" lvl="0" marL="0" rtl="0" algn="l">
                        <a:spcBef>
                          <a:spcPts val="0"/>
                        </a:spcBef>
                        <a:spcAft>
                          <a:spcPts val="0"/>
                        </a:spcAft>
                        <a:buNone/>
                      </a:pPr>
                      <a:r>
                        <a:rPr lang="en-IE"/>
                        <a:t>25th Nov</a:t>
                      </a:r>
                      <a:endParaRPr/>
                    </a:p>
                  </a:txBody>
                  <a:tcPr marT="91425" marB="91425" marR="91425" marL="91425"/>
                </a:tc>
                <a:tc>
                  <a:txBody>
                    <a:bodyPr/>
                    <a:lstStyle/>
                    <a:p>
                      <a:pPr indent="0" lvl="0" marL="0" rtl="0" algn="l">
                        <a:spcBef>
                          <a:spcPts val="0"/>
                        </a:spcBef>
                        <a:spcAft>
                          <a:spcPts val="0"/>
                        </a:spcAft>
                        <a:buNone/>
                      </a:pPr>
                      <a:r>
                        <a:rPr lang="en-IE"/>
                        <a:t>Enterprise Knowledge Graphs</a:t>
                      </a:r>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Glottolog</a:t>
            </a:r>
            <a:endParaRPr/>
          </a:p>
        </p:txBody>
      </p:sp>
      <p:sp>
        <p:nvSpPr>
          <p:cNvPr id="407" name="Google Shape;407;p33"/>
          <p:cNvSpPr txBox="1"/>
          <p:nvPr>
            <p:ph idx="1" type="body"/>
          </p:nvPr>
        </p:nvSpPr>
        <p:spPr>
          <a:xfrm>
            <a:off x="838200" y="1825625"/>
            <a:ext cx="6187200" cy="38133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IE"/>
              <a:t>Identifies languoids (language varieties)</a:t>
            </a:r>
            <a:endParaRPr/>
          </a:p>
          <a:p>
            <a:pPr indent="-406400" lvl="0" marL="457200" rtl="0" algn="l">
              <a:spcBef>
                <a:spcPts val="0"/>
              </a:spcBef>
              <a:spcAft>
                <a:spcPts val="0"/>
              </a:spcAft>
              <a:buSzPts val="2800"/>
              <a:buChar char="•"/>
            </a:pPr>
            <a:r>
              <a:rPr lang="en-IE"/>
              <a:t>Uses URLs</a:t>
            </a:r>
            <a:endParaRPr/>
          </a:p>
          <a:p>
            <a:pPr indent="0" lvl="0" marL="457200" rtl="0" algn="l">
              <a:spcBef>
                <a:spcPts val="1000"/>
              </a:spcBef>
              <a:spcAft>
                <a:spcPts val="0"/>
              </a:spcAft>
              <a:buNone/>
            </a:pPr>
            <a:r>
              <a:rPr lang="en-IE" u="sng">
                <a:solidFill>
                  <a:schemeClr val="hlink"/>
                </a:solidFill>
                <a:hlinkClick r:id="rId3"/>
              </a:rPr>
              <a:t>http://glottolog.org/resource/languoid/id/queb1247</a:t>
            </a:r>
            <a:r>
              <a:rPr lang="en-IE"/>
              <a:t> </a:t>
            </a:r>
            <a:endParaRPr/>
          </a:p>
          <a:p>
            <a:pPr indent="-406400" lvl="0" marL="457200" rtl="0" algn="l">
              <a:spcBef>
                <a:spcPts val="1000"/>
              </a:spcBef>
              <a:spcAft>
                <a:spcPts val="0"/>
              </a:spcAft>
              <a:buSzPts val="2800"/>
              <a:buChar char="•"/>
            </a:pPr>
            <a:r>
              <a:rPr lang="en-IE"/>
              <a:t>More information can be found by following the link</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pic>
        <p:nvPicPr>
          <p:cNvPr id="408" name="Google Shape;408;p33"/>
          <p:cNvPicPr preferRelativeResize="0"/>
          <p:nvPr/>
        </p:nvPicPr>
        <p:blipFill>
          <a:blip r:embed="rId4">
            <a:alphaModFix/>
          </a:blip>
          <a:stretch>
            <a:fillRect/>
          </a:stretch>
        </p:blipFill>
        <p:spPr>
          <a:xfrm>
            <a:off x="7817438" y="651350"/>
            <a:ext cx="3819525" cy="5334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ISOcat</a:t>
            </a:r>
            <a:endParaRPr/>
          </a:p>
        </p:txBody>
      </p:sp>
      <p:sp>
        <p:nvSpPr>
          <p:cNvPr id="415" name="Google Shape;415;p34"/>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IE"/>
              <a:t>Effort to standardize linguistic vocabulary from ISO Technical Committee</a:t>
            </a:r>
            <a:endParaRPr/>
          </a:p>
          <a:p>
            <a:pPr indent="-406400" lvl="0" marL="457200" rtl="0" algn="l">
              <a:spcBef>
                <a:spcPts val="0"/>
              </a:spcBef>
              <a:spcAft>
                <a:spcPts val="0"/>
              </a:spcAft>
              <a:buSzPts val="2800"/>
              <a:buChar char="•"/>
            </a:pPr>
            <a:r>
              <a:rPr lang="en-IE"/>
              <a:t>Standardized “Data Categories” in a “Registry”</a:t>
            </a:r>
            <a:endParaRPr/>
          </a:p>
          <a:p>
            <a:pPr indent="-406400" lvl="0" marL="457200" rtl="0" algn="l">
              <a:spcBef>
                <a:spcPts val="0"/>
              </a:spcBef>
              <a:spcAft>
                <a:spcPts val="0"/>
              </a:spcAft>
              <a:buSzPts val="2800"/>
              <a:buChar char="•"/>
            </a:pPr>
            <a:r>
              <a:rPr lang="en-IE"/>
              <a:t>Discontinued in December 2014</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pic>
        <p:nvPicPr>
          <p:cNvPr id="416" name="Google Shape;416;p34"/>
          <p:cNvPicPr preferRelativeResize="0"/>
          <p:nvPr/>
        </p:nvPicPr>
        <p:blipFill>
          <a:blip r:embed="rId3">
            <a:alphaModFix/>
          </a:blip>
          <a:stretch>
            <a:fillRect/>
          </a:stretch>
        </p:blipFill>
        <p:spPr>
          <a:xfrm>
            <a:off x="7565163" y="3931500"/>
            <a:ext cx="4238625" cy="1981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Problems with ISOcat</a:t>
            </a:r>
            <a:endParaRPr/>
          </a:p>
        </p:txBody>
      </p:sp>
      <p:sp>
        <p:nvSpPr>
          <p:cNvPr id="423" name="Google Shape;423;p35"/>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IE"/>
              <a:t>According to Schuurman et al.</a:t>
            </a:r>
            <a:endParaRPr/>
          </a:p>
          <a:p>
            <a:pPr indent="-406400" lvl="0" marL="457200" rtl="0" algn="l">
              <a:spcBef>
                <a:spcPts val="1000"/>
              </a:spcBef>
              <a:spcAft>
                <a:spcPts val="0"/>
              </a:spcAft>
              <a:buSzPts val="2800"/>
              <a:buChar char="•"/>
            </a:pPr>
            <a:r>
              <a:rPr lang="en-IE"/>
              <a:t>Too easy to get a login</a:t>
            </a:r>
            <a:endParaRPr/>
          </a:p>
          <a:p>
            <a:pPr indent="-406400" lvl="0" marL="457200" rtl="0" algn="l">
              <a:spcBef>
                <a:spcPts val="0"/>
              </a:spcBef>
              <a:spcAft>
                <a:spcPts val="0"/>
              </a:spcAft>
              <a:buSzPts val="2800"/>
              <a:buChar char="•"/>
            </a:pPr>
            <a:r>
              <a:rPr lang="en-IE"/>
              <a:t>“Out-of-control”</a:t>
            </a:r>
            <a:endParaRPr/>
          </a:p>
          <a:p>
            <a:pPr indent="-406400" lvl="0" marL="457200" rtl="0" algn="l">
              <a:spcBef>
                <a:spcPts val="0"/>
              </a:spcBef>
              <a:spcAft>
                <a:spcPts val="0"/>
              </a:spcAft>
              <a:buSzPts val="2800"/>
              <a:buChar char="•"/>
            </a:pPr>
            <a:r>
              <a:rPr lang="en-IE"/>
              <a:t>Entries were copies of other entries</a:t>
            </a:r>
            <a:endParaRPr/>
          </a:p>
          <a:p>
            <a:pPr indent="-406400" lvl="0" marL="457200" rtl="0" algn="l">
              <a:spcBef>
                <a:spcPts val="0"/>
              </a:spcBef>
              <a:spcAft>
                <a:spcPts val="0"/>
              </a:spcAft>
              <a:buSzPts val="2800"/>
              <a:buChar char="•"/>
            </a:pPr>
            <a:r>
              <a:rPr lang="en-IE"/>
              <a:t>“People sometimes copied an entry, just in order to make sure the original owner would not change the entry without them knowing it”</a:t>
            </a:r>
            <a:endParaRPr/>
          </a:p>
          <a:p>
            <a:pPr indent="-406400" lvl="0" marL="457200" rtl="0" algn="l">
              <a:spcBef>
                <a:spcPts val="0"/>
              </a:spcBef>
              <a:spcAft>
                <a:spcPts val="0"/>
              </a:spcAft>
              <a:buSzPts val="2800"/>
              <a:buChar char="•"/>
            </a:pPr>
            <a:r>
              <a:rPr lang="en-IE"/>
              <a:t>Complexity - Too many obligatory and overly technical fields</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OLiA</a:t>
            </a:r>
            <a:endParaRPr/>
          </a:p>
        </p:txBody>
      </p:sp>
      <p:sp>
        <p:nvSpPr>
          <p:cNvPr id="430" name="Google Shape;430;p36"/>
          <p:cNvSpPr txBox="1"/>
          <p:nvPr>
            <p:ph idx="1" type="body"/>
          </p:nvPr>
        </p:nvSpPr>
        <p:spPr>
          <a:xfrm>
            <a:off x="838200" y="1825625"/>
            <a:ext cx="65688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IE"/>
              <a:t>Ontologies of Linguistic Annotation</a:t>
            </a:r>
            <a:endParaRPr/>
          </a:p>
          <a:p>
            <a:pPr indent="0" lvl="0" marL="0" rtl="0" algn="l">
              <a:spcBef>
                <a:spcPts val="1000"/>
              </a:spcBef>
              <a:spcAft>
                <a:spcPts val="0"/>
              </a:spcAft>
              <a:buClr>
                <a:schemeClr val="dk1"/>
              </a:buClr>
              <a:buSzPts val="1100"/>
              <a:buFont typeface="Arial"/>
              <a:buNone/>
            </a:pPr>
            <a:r>
              <a:rPr lang="en-IE"/>
              <a:t>Modular architecture for describing annotation schemes:</a:t>
            </a:r>
            <a:endParaRPr/>
          </a:p>
          <a:p>
            <a:pPr indent="-406400" lvl="0" marL="457200" rtl="0" algn="l">
              <a:spcBef>
                <a:spcPts val="1000"/>
              </a:spcBef>
              <a:spcAft>
                <a:spcPts val="0"/>
              </a:spcAft>
              <a:buSzPts val="2800"/>
              <a:buChar char="•"/>
            </a:pPr>
            <a:r>
              <a:rPr b="1" lang="en-IE"/>
              <a:t>Reference Model</a:t>
            </a:r>
            <a:r>
              <a:rPr lang="en-IE"/>
              <a:t>: Common terminology (similar to LexInfo)</a:t>
            </a:r>
            <a:endParaRPr/>
          </a:p>
          <a:p>
            <a:pPr indent="-406400" lvl="0" marL="457200" rtl="0" algn="l">
              <a:spcBef>
                <a:spcPts val="0"/>
              </a:spcBef>
              <a:spcAft>
                <a:spcPts val="0"/>
              </a:spcAft>
              <a:buSzPts val="2800"/>
              <a:buChar char="•"/>
            </a:pPr>
            <a:r>
              <a:rPr b="1" lang="en-IE"/>
              <a:t>Annotation Model</a:t>
            </a:r>
            <a:r>
              <a:rPr lang="en-IE"/>
              <a:t>: Describes a particular annotation scheme</a:t>
            </a:r>
            <a:endParaRPr/>
          </a:p>
          <a:p>
            <a:pPr indent="-406400" lvl="0" marL="457200" rtl="0" algn="l">
              <a:spcBef>
                <a:spcPts val="0"/>
              </a:spcBef>
              <a:spcAft>
                <a:spcPts val="0"/>
              </a:spcAft>
              <a:buSzPts val="2800"/>
              <a:buChar char="•"/>
            </a:pPr>
            <a:r>
              <a:rPr b="1" lang="en-IE"/>
              <a:t>Linking Model</a:t>
            </a:r>
            <a:r>
              <a:rPr lang="en-IE"/>
              <a:t>: Describes the linking between the reference and annotation</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pic>
        <p:nvPicPr>
          <p:cNvPr id="431" name="Google Shape;431;p36"/>
          <p:cNvPicPr preferRelativeResize="0"/>
          <p:nvPr/>
        </p:nvPicPr>
        <p:blipFill>
          <a:blip r:embed="rId3">
            <a:alphaModFix/>
          </a:blip>
          <a:stretch>
            <a:fillRect/>
          </a:stretch>
        </p:blipFill>
        <p:spPr>
          <a:xfrm>
            <a:off x="7570275" y="1959425"/>
            <a:ext cx="3918876" cy="2939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7"/>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Models for linguistic knowledge graphs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LLOD models</a:t>
            </a:r>
            <a:endParaRPr/>
          </a:p>
        </p:txBody>
      </p:sp>
      <p:sp>
        <p:nvSpPr>
          <p:cNvPr id="444" name="Google Shape;444;p38"/>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IE"/>
              <a:t>Corpora</a:t>
            </a:r>
            <a:endParaRPr/>
          </a:p>
          <a:p>
            <a:pPr indent="-381000" lvl="1" marL="914400" rtl="0" algn="l">
              <a:spcBef>
                <a:spcPts val="0"/>
              </a:spcBef>
              <a:spcAft>
                <a:spcPts val="0"/>
              </a:spcAft>
              <a:buSzPts val="2400"/>
              <a:buChar char="•"/>
            </a:pPr>
            <a:r>
              <a:rPr lang="en-IE"/>
              <a:t>NLP Interchange Format (NIF) </a:t>
            </a:r>
            <a:endParaRPr/>
          </a:p>
          <a:p>
            <a:pPr indent="-381000" lvl="1" marL="914400" rtl="0" algn="l">
              <a:spcBef>
                <a:spcPts val="0"/>
              </a:spcBef>
              <a:spcAft>
                <a:spcPts val="0"/>
              </a:spcAft>
              <a:buSzPts val="2400"/>
              <a:buChar char="•"/>
            </a:pPr>
            <a:r>
              <a:rPr lang="en-IE"/>
              <a:t>Open Annotation</a:t>
            </a:r>
            <a:endParaRPr/>
          </a:p>
          <a:p>
            <a:pPr indent="-406400" lvl="0" marL="457200" rtl="0" algn="l">
              <a:spcBef>
                <a:spcPts val="0"/>
              </a:spcBef>
              <a:spcAft>
                <a:spcPts val="0"/>
              </a:spcAft>
              <a:buSzPts val="2800"/>
              <a:buChar char="•"/>
            </a:pPr>
            <a:r>
              <a:rPr lang="en-IE"/>
              <a:t>Lexicons</a:t>
            </a:r>
            <a:endParaRPr/>
          </a:p>
          <a:p>
            <a:pPr indent="-381000" lvl="1" marL="914400" rtl="0" algn="l">
              <a:spcBef>
                <a:spcPts val="0"/>
              </a:spcBef>
              <a:spcAft>
                <a:spcPts val="0"/>
              </a:spcAft>
              <a:buSzPts val="2400"/>
              <a:buChar char="•"/>
            </a:pPr>
            <a:r>
              <a:rPr lang="en-IE"/>
              <a:t>Lexicon Model for Ontologies (lemon)/OntoLex</a:t>
            </a:r>
            <a:endParaRPr/>
          </a:p>
          <a:p>
            <a:pPr indent="-406400" lvl="0" marL="457200" rtl="0" algn="l">
              <a:spcBef>
                <a:spcPts val="0"/>
              </a:spcBef>
              <a:spcAft>
                <a:spcPts val="0"/>
              </a:spcAft>
              <a:buSzPts val="2800"/>
              <a:buChar char="•"/>
            </a:pPr>
            <a:r>
              <a:rPr lang="en-IE"/>
              <a:t>Other</a:t>
            </a:r>
            <a:endParaRPr/>
          </a:p>
          <a:p>
            <a:pPr indent="-381000" lvl="1" marL="914400" rtl="0" algn="l">
              <a:spcBef>
                <a:spcPts val="0"/>
              </a:spcBef>
              <a:spcAft>
                <a:spcPts val="0"/>
              </a:spcAft>
              <a:buSzPts val="2400"/>
              <a:buChar char="•"/>
            </a:pPr>
            <a:r>
              <a:rPr lang="en-IE"/>
              <a:t>Marl model for representing “Opinions on the Web“ (sentiment)</a:t>
            </a:r>
            <a:endParaRPr/>
          </a:p>
          <a:p>
            <a:pPr indent="-381000" lvl="1" marL="914400" rtl="0" algn="l">
              <a:spcBef>
                <a:spcPts val="0"/>
              </a:spcBef>
              <a:spcAft>
                <a:spcPts val="0"/>
              </a:spcAft>
              <a:buSzPts val="2400"/>
              <a:buChar char="•"/>
            </a:pPr>
            <a:r>
              <a:rPr lang="en-IE"/>
              <a:t>OLiA for linguistic interoperability</a:t>
            </a:r>
            <a:endParaRPr/>
          </a:p>
          <a:p>
            <a:pPr indent="0" lvl="0" marL="0" rtl="0" algn="l">
              <a:spcBef>
                <a:spcPts val="10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Open Annotation</a:t>
            </a:r>
            <a:endParaRPr/>
          </a:p>
        </p:txBody>
      </p:sp>
      <p:sp>
        <p:nvSpPr>
          <p:cNvPr id="451" name="Google Shape;451;p39"/>
          <p:cNvSpPr txBox="1"/>
          <p:nvPr>
            <p:ph idx="1" type="body"/>
          </p:nvPr>
        </p:nvSpPr>
        <p:spPr>
          <a:xfrm>
            <a:off x="838200" y="1825625"/>
            <a:ext cx="5433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IE" sz="2400"/>
              <a:t>Stand-off annotation</a:t>
            </a:r>
            <a:endParaRPr sz="2400"/>
          </a:p>
          <a:p>
            <a:pPr indent="-381000" lvl="0" marL="457200" rtl="0" algn="l">
              <a:spcBef>
                <a:spcPts val="1000"/>
              </a:spcBef>
              <a:spcAft>
                <a:spcPts val="0"/>
              </a:spcAft>
              <a:buSzPts val="2400"/>
              <a:buChar char="•"/>
            </a:pPr>
            <a:r>
              <a:rPr lang="en-IE" sz="2400"/>
              <a:t>Annotation is in another file (compare to in-line annotation like HTML)</a:t>
            </a:r>
            <a:endParaRPr sz="2400"/>
          </a:p>
          <a:p>
            <a:pPr indent="-381000" lvl="0" marL="457200" rtl="0" algn="l">
              <a:spcBef>
                <a:spcPts val="0"/>
              </a:spcBef>
              <a:spcAft>
                <a:spcPts val="0"/>
              </a:spcAft>
              <a:buSzPts val="2400"/>
              <a:buChar char="•"/>
            </a:pPr>
            <a:r>
              <a:rPr lang="en-IE" sz="2400"/>
              <a:t>Target can be HTML, PDF, XML, etc.</a:t>
            </a:r>
            <a:endParaRPr sz="2400"/>
          </a:p>
          <a:p>
            <a:pPr indent="0" lvl="0" marL="0" rtl="0" algn="l">
              <a:spcBef>
                <a:spcPts val="1000"/>
              </a:spcBef>
              <a:spcAft>
                <a:spcPts val="0"/>
              </a:spcAft>
              <a:buClr>
                <a:schemeClr val="dk1"/>
              </a:buClr>
              <a:buSzPts val="1100"/>
              <a:buFont typeface="Arial"/>
              <a:buNone/>
            </a:pPr>
            <a:r>
              <a:rPr lang="en-IE" sz="2400"/>
              <a:t>Plain text </a:t>
            </a:r>
            <a:endParaRPr sz="2400"/>
          </a:p>
          <a:p>
            <a:pPr indent="-381000" lvl="0" marL="457200" rtl="0" algn="l">
              <a:spcBef>
                <a:spcPts val="1000"/>
              </a:spcBef>
              <a:spcAft>
                <a:spcPts val="0"/>
              </a:spcAft>
              <a:buSzPts val="2400"/>
              <a:buChar char="•"/>
            </a:pPr>
            <a:r>
              <a:rPr lang="en-IE" sz="2400"/>
              <a:t>Character offsets, e.g., #char=3,7</a:t>
            </a:r>
            <a:endParaRPr sz="2400"/>
          </a:p>
          <a:p>
            <a:pPr indent="0" lvl="0" marL="0" rtl="0" algn="l">
              <a:spcBef>
                <a:spcPts val="1000"/>
              </a:spcBef>
              <a:spcAft>
                <a:spcPts val="0"/>
              </a:spcAft>
              <a:buClr>
                <a:schemeClr val="dk1"/>
              </a:buClr>
              <a:buSzPts val="1100"/>
              <a:buFont typeface="Arial"/>
              <a:buNone/>
            </a:pPr>
            <a:r>
              <a:rPr lang="en-IE" sz="2400"/>
              <a:t>SVG</a:t>
            </a:r>
            <a:endParaRPr sz="2400"/>
          </a:p>
          <a:p>
            <a:pPr indent="-381000" lvl="0" marL="457200" rtl="0" algn="l">
              <a:spcBef>
                <a:spcPts val="1000"/>
              </a:spcBef>
              <a:spcAft>
                <a:spcPts val="0"/>
              </a:spcAft>
              <a:buSzPts val="2400"/>
              <a:buChar char="•"/>
            </a:pPr>
            <a:r>
              <a:rPr lang="en-IE" sz="2400"/>
              <a:t>Video, Audio</a:t>
            </a:r>
            <a:endParaRPr sz="2400"/>
          </a:p>
          <a:p>
            <a:pPr indent="-381000" lvl="0" marL="457200" rtl="0" algn="l">
              <a:spcBef>
                <a:spcPts val="0"/>
              </a:spcBef>
              <a:spcAft>
                <a:spcPts val="0"/>
              </a:spcAft>
              <a:buSzPts val="2400"/>
              <a:buChar char="•"/>
            </a:pPr>
            <a:r>
              <a:rPr lang="en-IE" sz="2400"/>
              <a:t>Time offsets</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1000"/>
              </a:spcBef>
              <a:spcAft>
                <a:spcPts val="0"/>
              </a:spcAft>
              <a:buNone/>
            </a:pPr>
            <a:r>
              <a:t/>
            </a:r>
            <a:endParaRPr sz="2400"/>
          </a:p>
        </p:txBody>
      </p:sp>
      <p:pic>
        <p:nvPicPr>
          <p:cNvPr descr="intro_model.png" id="452" name="Google Shape;452;p39"/>
          <p:cNvPicPr preferRelativeResize="0"/>
          <p:nvPr/>
        </p:nvPicPr>
        <p:blipFill>
          <a:blip r:embed="rId3">
            <a:alphaModFix/>
          </a:blip>
          <a:stretch>
            <a:fillRect/>
          </a:stretch>
        </p:blipFill>
        <p:spPr>
          <a:xfrm>
            <a:off x="6610725" y="1955387"/>
            <a:ext cx="5124976" cy="2947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Open Annotation</a:t>
            </a:r>
            <a:endParaRPr/>
          </a:p>
        </p:txBody>
      </p:sp>
      <p:sp>
        <p:nvSpPr>
          <p:cNvPr id="459" name="Google Shape;459;p40"/>
          <p:cNvSpPr txBox="1"/>
          <p:nvPr>
            <p:ph idx="1" type="body"/>
          </p:nvPr>
        </p:nvSpPr>
        <p:spPr>
          <a:xfrm>
            <a:off x="838200" y="1825625"/>
            <a:ext cx="5433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IE" sz="2400"/>
              <a:t>Stand-off annotation</a:t>
            </a:r>
            <a:endParaRPr sz="2400"/>
          </a:p>
          <a:p>
            <a:pPr indent="-381000" lvl="0" marL="457200" rtl="0" algn="l">
              <a:spcBef>
                <a:spcPts val="1000"/>
              </a:spcBef>
              <a:spcAft>
                <a:spcPts val="0"/>
              </a:spcAft>
              <a:buSzPts val="2400"/>
              <a:buChar char="•"/>
            </a:pPr>
            <a:r>
              <a:rPr lang="en-IE" sz="2400"/>
              <a:t>Annotation is in another file (compare to in-line annotation like HTML)</a:t>
            </a:r>
            <a:endParaRPr sz="2400"/>
          </a:p>
          <a:p>
            <a:pPr indent="-381000" lvl="0" marL="457200" rtl="0" algn="l">
              <a:spcBef>
                <a:spcPts val="0"/>
              </a:spcBef>
              <a:spcAft>
                <a:spcPts val="0"/>
              </a:spcAft>
              <a:buSzPts val="2400"/>
              <a:buChar char="•"/>
            </a:pPr>
            <a:r>
              <a:rPr lang="en-IE" sz="2400"/>
              <a:t>Target can be HTML, PDF, XML, etc.</a:t>
            </a:r>
            <a:endParaRPr sz="2400"/>
          </a:p>
          <a:p>
            <a:pPr indent="0" lvl="0" marL="0" rtl="0" algn="l">
              <a:spcBef>
                <a:spcPts val="1000"/>
              </a:spcBef>
              <a:spcAft>
                <a:spcPts val="0"/>
              </a:spcAft>
              <a:buClr>
                <a:schemeClr val="dk1"/>
              </a:buClr>
              <a:buSzPts val="1100"/>
              <a:buFont typeface="Arial"/>
              <a:buNone/>
            </a:pPr>
            <a:r>
              <a:rPr lang="en-IE" sz="2400"/>
              <a:t>Plain text </a:t>
            </a:r>
            <a:endParaRPr sz="2400"/>
          </a:p>
          <a:p>
            <a:pPr indent="-381000" lvl="0" marL="457200" rtl="0" algn="l">
              <a:spcBef>
                <a:spcPts val="1000"/>
              </a:spcBef>
              <a:spcAft>
                <a:spcPts val="0"/>
              </a:spcAft>
              <a:buSzPts val="2400"/>
              <a:buChar char="•"/>
            </a:pPr>
            <a:r>
              <a:rPr lang="en-IE" sz="2400"/>
              <a:t>Character offsets, e.g., #char=3,7</a:t>
            </a:r>
            <a:endParaRPr sz="2400"/>
          </a:p>
          <a:p>
            <a:pPr indent="0" lvl="0" marL="457200" rtl="0" algn="l">
              <a:spcBef>
                <a:spcPts val="1000"/>
              </a:spcBef>
              <a:spcAft>
                <a:spcPts val="0"/>
              </a:spcAft>
              <a:buNone/>
            </a:pPr>
            <a:r>
              <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1000"/>
              </a:spcBef>
              <a:spcAft>
                <a:spcPts val="0"/>
              </a:spcAft>
              <a:buNone/>
            </a:pPr>
            <a:r>
              <a:t/>
            </a:r>
            <a:endParaRPr sz="2400"/>
          </a:p>
        </p:txBody>
      </p:sp>
      <p:pic>
        <p:nvPicPr>
          <p:cNvPr descr="intro_model.png" id="460" name="Google Shape;460;p40"/>
          <p:cNvPicPr preferRelativeResize="0"/>
          <p:nvPr/>
        </p:nvPicPr>
        <p:blipFill>
          <a:blip r:embed="rId3">
            <a:alphaModFix/>
          </a:blip>
          <a:stretch>
            <a:fillRect/>
          </a:stretch>
        </p:blipFill>
        <p:spPr>
          <a:xfrm>
            <a:off x="6610725" y="1955387"/>
            <a:ext cx="5124976" cy="2947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1"/>
          <p:cNvSpPr txBox="1"/>
          <p:nvPr>
            <p:ph type="title"/>
          </p:nvPr>
        </p:nvSpPr>
        <p:spPr>
          <a:xfrm>
            <a:off x="838200" y="365125"/>
            <a:ext cx="2995500" cy="532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NIF - NLP Interchange Format</a:t>
            </a:r>
            <a:endParaRPr/>
          </a:p>
        </p:txBody>
      </p:sp>
      <p:pic>
        <p:nvPicPr>
          <p:cNvPr descr="NIF-schema.png (PNG Image, 1076 × 774 pixels) - Mozilla Firefox" id="467" name="Google Shape;467;p41"/>
          <p:cNvPicPr preferRelativeResize="0"/>
          <p:nvPr/>
        </p:nvPicPr>
        <p:blipFill rotWithShape="1">
          <a:blip r:embed="rId3">
            <a:alphaModFix/>
          </a:blip>
          <a:srcRect b="7421" l="16973" r="16980" t="10205"/>
          <a:stretch/>
        </p:blipFill>
        <p:spPr>
          <a:xfrm>
            <a:off x="4014977" y="576261"/>
            <a:ext cx="7632900" cy="5160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2"/>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OntoLex-</a:t>
            </a:r>
            <a:br>
              <a:rPr lang="en-IE"/>
            </a:br>
            <a:r>
              <a:rPr lang="en-IE"/>
              <a:t>Lemon 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6"/>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Knowledge Graphs for Linguistics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Outline</a:t>
            </a:r>
            <a:endParaRPr/>
          </a:p>
        </p:txBody>
      </p:sp>
      <p:sp>
        <p:nvSpPr>
          <p:cNvPr id="480" name="Google Shape;480;p43"/>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IE"/>
              <a:t>Knowledge Graphs for Linguistics</a:t>
            </a:r>
            <a:endParaRPr/>
          </a:p>
          <a:p>
            <a:pPr indent="0" lvl="0" marL="0" rtl="0" algn="l">
              <a:spcBef>
                <a:spcPts val="1000"/>
              </a:spcBef>
              <a:spcAft>
                <a:spcPts val="0"/>
              </a:spcAft>
              <a:buClr>
                <a:schemeClr val="dk1"/>
              </a:buClr>
              <a:buSzPts val="1100"/>
              <a:buFont typeface="Arial"/>
              <a:buNone/>
            </a:pPr>
            <a:r>
              <a:rPr lang="en-IE"/>
              <a:t>Interoperability</a:t>
            </a:r>
            <a:endParaRPr/>
          </a:p>
          <a:p>
            <a:pPr indent="0" lvl="0" marL="0" rtl="0" algn="l">
              <a:spcBef>
                <a:spcPts val="1000"/>
              </a:spcBef>
              <a:spcAft>
                <a:spcPts val="0"/>
              </a:spcAft>
              <a:buClr>
                <a:schemeClr val="dk1"/>
              </a:buClr>
              <a:buSzPts val="1100"/>
              <a:buFont typeface="Arial"/>
              <a:buNone/>
            </a:pPr>
            <a:r>
              <a:rPr lang="en-IE"/>
              <a:t>Models of Linguistic Linked Open Data</a:t>
            </a:r>
            <a:endParaRPr/>
          </a:p>
          <a:p>
            <a:pPr indent="0" lvl="0" marL="0" rtl="0" algn="l">
              <a:spcBef>
                <a:spcPts val="1000"/>
              </a:spcBef>
              <a:spcAft>
                <a:spcPts val="0"/>
              </a:spcAft>
              <a:buClr>
                <a:schemeClr val="dk1"/>
              </a:buClr>
              <a:buSzPts val="1100"/>
              <a:buFont typeface="Arial"/>
              <a:buNone/>
            </a:pPr>
            <a:r>
              <a:rPr b="1" lang="en-IE"/>
              <a:t>OntoLex-Lemon Model</a:t>
            </a:r>
            <a:endParaRPr b="1"/>
          </a:p>
          <a:p>
            <a:pPr indent="0" lvl="0" marL="0" rtl="0" algn="l">
              <a:spcBef>
                <a:spcPts val="1000"/>
              </a:spcBef>
              <a:spcAft>
                <a:spcPts val="0"/>
              </a:spcAft>
              <a:buClr>
                <a:schemeClr val="dk1"/>
              </a:buClr>
              <a:buSzPts val="1100"/>
              <a:buFont typeface="Arial"/>
              <a:buNone/>
            </a:pPr>
            <a:r>
              <a:rPr lang="en-IE"/>
              <a:t>Conclusion</a:t>
            </a:r>
            <a:endParaRPr/>
          </a:p>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OntoLex-Lemon</a:t>
            </a:r>
            <a:endParaRPr/>
          </a:p>
        </p:txBody>
      </p:sp>
      <p:sp>
        <p:nvSpPr>
          <p:cNvPr id="487" name="Google Shape;487;p44"/>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u="sng">
                <a:solidFill>
                  <a:schemeClr val="hlink"/>
                </a:solidFill>
                <a:hlinkClick r:id="rId3"/>
              </a:rPr>
              <a:t>https://www.w3.org/2016/05/ontolex/</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Primary model for representing lexical content (information you would find in a dictionary) with ontology models such as OWL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sp>
        <p:nvSpPr>
          <p:cNvPr id="493" name="Google Shape;493;p4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Ontologies</a:t>
            </a:r>
            <a:endParaRPr/>
          </a:p>
        </p:txBody>
      </p:sp>
      <p:sp>
        <p:nvSpPr>
          <p:cNvPr id="494" name="Google Shape;494;p45"/>
          <p:cNvSpPr/>
          <p:nvPr/>
        </p:nvSpPr>
        <p:spPr>
          <a:xfrm>
            <a:off x="2882325" y="3128600"/>
            <a:ext cx="5992800" cy="710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u="sng">
                <a:latin typeface="Roboto Mono"/>
                <a:ea typeface="Roboto Mono"/>
                <a:cs typeface="Roboto Mono"/>
                <a:sym typeface="Roboto Mono"/>
                <a:hlinkClick r:id="rId3"/>
              </a:rPr>
              <a:t>http://www.example.com/foo/ID1234</a:t>
            </a:r>
            <a:r>
              <a:rPr lang="en-IE">
                <a:latin typeface="Roboto Mono"/>
                <a:ea typeface="Roboto Mono"/>
                <a:cs typeface="Roboto Mono"/>
                <a:sym typeface="Roboto Mono"/>
              </a:rPr>
              <a:t> </a:t>
            </a:r>
            <a:endParaRPr>
              <a:latin typeface="Roboto Mono"/>
              <a:ea typeface="Roboto Mono"/>
              <a:cs typeface="Roboto Mono"/>
              <a:sym typeface="Roboto Mono"/>
            </a:endParaRPr>
          </a:p>
        </p:txBody>
      </p:sp>
      <p:pic>
        <p:nvPicPr>
          <p:cNvPr descr="spock_logic-458x596.jpg" id="495" name="Google Shape;495;p45"/>
          <p:cNvPicPr preferRelativeResize="0"/>
          <p:nvPr/>
        </p:nvPicPr>
        <p:blipFill>
          <a:blip r:embed="rId4">
            <a:alphaModFix/>
          </a:blip>
          <a:stretch>
            <a:fillRect/>
          </a:stretch>
        </p:blipFill>
        <p:spPr>
          <a:xfrm>
            <a:off x="7980125" y="912925"/>
            <a:ext cx="1365090" cy="1776400"/>
          </a:xfrm>
          <a:prstGeom prst="rect">
            <a:avLst/>
          </a:prstGeom>
          <a:noFill/>
          <a:ln>
            <a:noFill/>
          </a:ln>
        </p:spPr>
      </p:pic>
      <p:cxnSp>
        <p:nvCxnSpPr>
          <p:cNvPr id="496" name="Google Shape;496;p45"/>
          <p:cNvCxnSpPr>
            <a:stCxn id="494" idx="0"/>
            <a:endCxn id="495" idx="1"/>
          </p:cNvCxnSpPr>
          <p:nvPr/>
        </p:nvCxnSpPr>
        <p:spPr>
          <a:xfrm flipH="1" rot="10800000">
            <a:off x="5878725" y="1801100"/>
            <a:ext cx="2101500" cy="1327500"/>
          </a:xfrm>
          <a:prstGeom prst="straightConnector1">
            <a:avLst/>
          </a:prstGeom>
          <a:noFill/>
          <a:ln cap="flat" cmpd="sng" w="28575">
            <a:solidFill>
              <a:srgbClr val="424242"/>
            </a:solidFill>
            <a:prstDash val="solid"/>
            <a:round/>
            <a:headEnd len="med" w="med" type="none"/>
            <a:tailEnd len="med" w="med" type="stealth"/>
          </a:ln>
        </p:spPr>
      </p:cxnSp>
      <p:sp>
        <p:nvSpPr>
          <p:cNvPr id="497" name="Google Shape;497;p45"/>
          <p:cNvSpPr txBox="1"/>
          <p:nvPr/>
        </p:nvSpPr>
        <p:spPr>
          <a:xfrm>
            <a:off x="2447625" y="5100400"/>
            <a:ext cx="21015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1800">
                <a:latin typeface="Roboto Mono"/>
                <a:ea typeface="Roboto Mono"/>
                <a:cs typeface="Roboto Mono"/>
                <a:sym typeface="Roboto Mono"/>
              </a:rPr>
              <a:t>“Language”@en</a:t>
            </a:r>
            <a:endParaRPr sz="1800">
              <a:latin typeface="Roboto Mono"/>
              <a:ea typeface="Roboto Mono"/>
              <a:cs typeface="Roboto Mono"/>
              <a:sym typeface="Roboto Mono"/>
            </a:endParaRPr>
          </a:p>
          <a:p>
            <a:pPr indent="0" lvl="0" marL="0" rtl="0" algn="ctr">
              <a:spcBef>
                <a:spcPts val="0"/>
              </a:spcBef>
              <a:spcAft>
                <a:spcPts val="0"/>
              </a:spcAft>
              <a:buNone/>
            </a:pPr>
            <a:r>
              <a:rPr lang="en-IE" sz="1800">
                <a:latin typeface="Roboto Mono"/>
                <a:ea typeface="Roboto Mono"/>
                <a:cs typeface="Roboto Mono"/>
                <a:sym typeface="Roboto Mono"/>
              </a:rPr>
              <a:t>“Teanga”@ga</a:t>
            </a:r>
            <a:endParaRPr sz="1800">
              <a:latin typeface="Roboto Mono"/>
              <a:ea typeface="Roboto Mono"/>
              <a:cs typeface="Roboto Mono"/>
              <a:sym typeface="Roboto Mono"/>
            </a:endParaRPr>
          </a:p>
        </p:txBody>
      </p:sp>
      <p:cxnSp>
        <p:nvCxnSpPr>
          <p:cNvPr id="498" name="Google Shape;498;p45"/>
          <p:cNvCxnSpPr>
            <a:stCxn id="494" idx="4"/>
            <a:endCxn id="497" idx="0"/>
          </p:cNvCxnSpPr>
          <p:nvPr/>
        </p:nvCxnSpPr>
        <p:spPr>
          <a:xfrm flipH="1">
            <a:off x="3498525" y="3839000"/>
            <a:ext cx="2380200" cy="1261500"/>
          </a:xfrm>
          <a:prstGeom prst="straightConnector1">
            <a:avLst/>
          </a:prstGeom>
          <a:noFill/>
          <a:ln cap="flat" cmpd="sng" w="28575">
            <a:solidFill>
              <a:srgbClr val="424242"/>
            </a:solidFill>
            <a:prstDash val="solid"/>
            <a:round/>
            <a:headEnd len="med" w="med" type="none"/>
            <a:tailEnd len="med" w="med" type="triangle"/>
          </a:ln>
        </p:spPr>
      </p:cxnSp>
      <p:sp>
        <p:nvSpPr>
          <p:cNvPr id="499" name="Google Shape;499;p45"/>
          <p:cNvSpPr/>
          <p:nvPr/>
        </p:nvSpPr>
        <p:spPr>
          <a:xfrm>
            <a:off x="2454275" y="5865450"/>
            <a:ext cx="7486500" cy="710400"/>
          </a:xfrm>
          <a:prstGeom prst="rect">
            <a:avLst/>
          </a:prstGeom>
          <a:solidFill>
            <a:srgbClr val="FFFFFF"/>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...Cuairt Liteartha do </a:t>
            </a:r>
            <a:r>
              <a:rPr lang="en-IE" u="sng"/>
              <a:t>Theangacha</a:t>
            </a:r>
            <a:r>
              <a:rPr lang="en-IE"/>
              <a:t> Mionlaigh san Eoraip...</a:t>
            </a:r>
            <a:endParaRPr/>
          </a:p>
        </p:txBody>
      </p:sp>
      <p:sp>
        <p:nvSpPr>
          <p:cNvPr id="500" name="Google Shape;500;p45"/>
          <p:cNvSpPr/>
          <p:nvPr/>
        </p:nvSpPr>
        <p:spPr>
          <a:xfrm rot="988131">
            <a:off x="4289376" y="5658934"/>
            <a:ext cx="1271984" cy="282409"/>
          </a:xfrm>
          <a:prstGeom prst="leftRightArrow">
            <a:avLst>
              <a:gd fmla="val 50000" name="adj1"/>
              <a:gd fmla="val 50000" name="adj2"/>
            </a:avLst>
          </a:prstGeom>
          <a:solidFill>
            <a:srgbClr val="EB704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8365100" y="1994725"/>
            <a:ext cx="1484400" cy="1327500"/>
          </a:xfrm>
          <a:prstGeom prst="smileyFace">
            <a:avLst>
              <a:gd fmla="val 4653" name="adj"/>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a:off x="8483675" y="4982025"/>
            <a:ext cx="1457100" cy="1327500"/>
          </a:xfrm>
          <a:prstGeom prst="noSmoking">
            <a:avLst>
              <a:gd fmla="val 18750" name="adj"/>
            </a:avLst>
          </a:prstGeom>
          <a:solidFill>
            <a:srgbClr val="CC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Ontologies</a:t>
            </a:r>
            <a:endParaRPr/>
          </a:p>
        </p:txBody>
      </p:sp>
      <p:sp>
        <p:nvSpPr>
          <p:cNvPr id="509" name="Google Shape;509;p46"/>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IE"/>
              <a:t>Ontology or the </a:t>
            </a:r>
            <a:r>
              <a:rPr i="1" lang="en-IE"/>
              <a:t>science (logia) of being </a:t>
            </a:r>
            <a:r>
              <a:rPr i="1" lang="en-IE"/>
              <a:t>(onto) </a:t>
            </a:r>
            <a:r>
              <a:rPr lang="en-IE"/>
              <a:t>is a branch of philosophy, and more specifically, metaphysics (which studies the fundamental nature of reality, i.e., the things that exist).</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rPr lang="en-IE"/>
              <a:t>In computer science: classifying and modelling entities according to their fundamental properties, using interrelationships and hierarchies, often in a particular </a:t>
            </a:r>
            <a:r>
              <a:rPr lang="en-IE"/>
              <a:t>domain (e.g., biomedical)</a:t>
            </a:r>
            <a:r>
              <a:rPr lang="en-IE"/>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Linked Data on the Web</a:t>
            </a:r>
            <a:endParaRPr/>
          </a:p>
        </p:txBody>
      </p:sp>
      <p:cxnSp>
        <p:nvCxnSpPr>
          <p:cNvPr id="516" name="Google Shape;516;p47"/>
          <p:cNvCxnSpPr>
            <a:stCxn id="517" idx="5"/>
            <a:endCxn id="518" idx="0"/>
          </p:cNvCxnSpPr>
          <p:nvPr/>
        </p:nvCxnSpPr>
        <p:spPr>
          <a:xfrm>
            <a:off x="4347728" y="2080161"/>
            <a:ext cx="173100" cy="2985900"/>
          </a:xfrm>
          <a:prstGeom prst="straightConnector1">
            <a:avLst/>
          </a:prstGeom>
          <a:noFill/>
          <a:ln cap="flat" cmpd="sng" w="28575">
            <a:solidFill>
              <a:srgbClr val="424242"/>
            </a:solidFill>
            <a:prstDash val="solid"/>
            <a:round/>
            <a:headEnd len="med" w="med" type="none"/>
            <a:tailEnd len="med" w="med" type="triangle"/>
          </a:ln>
        </p:spPr>
      </p:cxnSp>
      <p:cxnSp>
        <p:nvCxnSpPr>
          <p:cNvPr id="519" name="Google Shape;519;p47"/>
          <p:cNvCxnSpPr>
            <a:stCxn id="517" idx="4"/>
            <a:endCxn id="520" idx="0"/>
          </p:cNvCxnSpPr>
          <p:nvPr/>
        </p:nvCxnSpPr>
        <p:spPr>
          <a:xfrm>
            <a:off x="3484775" y="2165525"/>
            <a:ext cx="3725400" cy="1901100"/>
          </a:xfrm>
          <a:prstGeom prst="straightConnector1">
            <a:avLst/>
          </a:prstGeom>
          <a:noFill/>
          <a:ln cap="flat" cmpd="sng" w="28575">
            <a:solidFill>
              <a:srgbClr val="424242"/>
            </a:solidFill>
            <a:prstDash val="solid"/>
            <a:round/>
            <a:headEnd len="med" w="med" type="none"/>
            <a:tailEnd len="med" w="med" type="triangle"/>
          </a:ln>
        </p:spPr>
      </p:cxnSp>
      <p:sp>
        <p:nvSpPr>
          <p:cNvPr id="517" name="Google Shape;517;p47"/>
          <p:cNvSpPr/>
          <p:nvPr/>
        </p:nvSpPr>
        <p:spPr>
          <a:xfrm>
            <a:off x="2264375" y="1582625"/>
            <a:ext cx="2440800" cy="5829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Ubuntu"/>
                <a:ea typeface="Ubuntu"/>
                <a:cs typeface="Ubuntu"/>
                <a:sym typeface="Ubuntu"/>
              </a:rPr>
              <a:t>“Edema”</a:t>
            </a:r>
            <a:endParaRPr sz="1800">
              <a:latin typeface="Ubuntu"/>
              <a:ea typeface="Ubuntu"/>
              <a:cs typeface="Ubuntu"/>
              <a:sym typeface="Ubuntu"/>
            </a:endParaRPr>
          </a:p>
        </p:txBody>
      </p:sp>
      <p:sp>
        <p:nvSpPr>
          <p:cNvPr id="521" name="Google Shape;521;p47"/>
          <p:cNvSpPr/>
          <p:nvPr/>
        </p:nvSpPr>
        <p:spPr>
          <a:xfrm>
            <a:off x="5331875" y="2129075"/>
            <a:ext cx="56193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u="sng">
                <a:latin typeface="Roboto Mono"/>
                <a:ea typeface="Roboto Mono"/>
                <a:cs typeface="Roboto Mono"/>
                <a:sym typeface="Roboto Mono"/>
                <a:hlinkClick r:id="rId3"/>
              </a:rPr>
              <a:t>http://dbpedia.org/resource/Edema</a:t>
            </a:r>
            <a:r>
              <a:rPr lang="en-IE" sz="1300">
                <a:latin typeface="Roboto Mono"/>
                <a:ea typeface="Roboto Mono"/>
                <a:cs typeface="Roboto Mono"/>
                <a:sym typeface="Roboto Mono"/>
              </a:rPr>
              <a:t> </a:t>
            </a:r>
            <a:endParaRPr sz="1300">
              <a:latin typeface="Roboto Mono"/>
              <a:ea typeface="Roboto Mono"/>
              <a:cs typeface="Roboto Mono"/>
              <a:sym typeface="Roboto Mono"/>
            </a:endParaRPr>
          </a:p>
        </p:txBody>
      </p:sp>
      <p:sp>
        <p:nvSpPr>
          <p:cNvPr id="522" name="Google Shape;522;p47"/>
          <p:cNvSpPr/>
          <p:nvPr/>
        </p:nvSpPr>
        <p:spPr>
          <a:xfrm>
            <a:off x="4764775" y="3067225"/>
            <a:ext cx="56193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u="sng">
                <a:latin typeface="Roboto Mono"/>
                <a:ea typeface="Roboto Mono"/>
                <a:cs typeface="Roboto Mono"/>
                <a:sym typeface="Roboto Mono"/>
                <a:hlinkClick r:id="rId4"/>
              </a:rPr>
              <a:t>http://de.dbpedia.org/resource/Ödem</a:t>
            </a:r>
            <a:r>
              <a:rPr lang="en-IE" sz="1300">
                <a:latin typeface="Roboto Mono"/>
                <a:ea typeface="Roboto Mono"/>
                <a:cs typeface="Roboto Mono"/>
                <a:sym typeface="Roboto Mono"/>
              </a:rPr>
              <a:t> </a:t>
            </a:r>
            <a:endParaRPr sz="1300">
              <a:latin typeface="Roboto Mono"/>
              <a:ea typeface="Roboto Mono"/>
              <a:cs typeface="Roboto Mono"/>
              <a:sym typeface="Roboto Mono"/>
            </a:endParaRPr>
          </a:p>
        </p:txBody>
      </p:sp>
      <p:sp>
        <p:nvSpPr>
          <p:cNvPr id="520" name="Google Shape;520;p47"/>
          <p:cNvSpPr/>
          <p:nvPr/>
        </p:nvSpPr>
        <p:spPr>
          <a:xfrm>
            <a:off x="5673075" y="4066625"/>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mesh:D00487</a:t>
            </a:r>
            <a:endParaRPr sz="1300">
              <a:latin typeface="Roboto Mono"/>
              <a:ea typeface="Roboto Mono"/>
              <a:cs typeface="Roboto Mono"/>
              <a:sym typeface="Roboto Mono"/>
            </a:endParaRPr>
          </a:p>
        </p:txBody>
      </p:sp>
      <p:sp>
        <p:nvSpPr>
          <p:cNvPr id="518" name="Google Shape;518;p47"/>
          <p:cNvSpPr/>
          <p:nvPr/>
        </p:nvSpPr>
        <p:spPr>
          <a:xfrm>
            <a:off x="2983925" y="5066025"/>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icd10:R60.9</a:t>
            </a:r>
            <a:endParaRPr sz="1300">
              <a:latin typeface="Roboto Mono"/>
              <a:ea typeface="Roboto Mono"/>
              <a:cs typeface="Roboto Mono"/>
              <a:sym typeface="Roboto Mono"/>
            </a:endParaRPr>
          </a:p>
        </p:txBody>
      </p:sp>
      <p:sp>
        <p:nvSpPr>
          <p:cNvPr id="523" name="Google Shape;523;p47"/>
          <p:cNvSpPr/>
          <p:nvPr/>
        </p:nvSpPr>
        <p:spPr>
          <a:xfrm>
            <a:off x="2036750" y="3854725"/>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umls:C0013604</a:t>
            </a:r>
            <a:endParaRPr sz="1300">
              <a:latin typeface="Roboto Mono"/>
              <a:ea typeface="Roboto Mono"/>
              <a:cs typeface="Roboto Mono"/>
              <a:sym typeface="Roboto Mono"/>
            </a:endParaRPr>
          </a:p>
        </p:txBody>
      </p:sp>
      <p:cxnSp>
        <p:nvCxnSpPr>
          <p:cNvPr id="524" name="Google Shape;524;p47"/>
          <p:cNvCxnSpPr>
            <a:stCxn id="517" idx="6"/>
            <a:endCxn id="521" idx="1"/>
          </p:cNvCxnSpPr>
          <p:nvPr/>
        </p:nvCxnSpPr>
        <p:spPr>
          <a:xfrm>
            <a:off x="4705175" y="1874075"/>
            <a:ext cx="1449600" cy="360300"/>
          </a:xfrm>
          <a:prstGeom prst="straightConnector1">
            <a:avLst/>
          </a:prstGeom>
          <a:noFill/>
          <a:ln cap="flat" cmpd="sng" w="28575">
            <a:solidFill>
              <a:srgbClr val="424242"/>
            </a:solidFill>
            <a:prstDash val="solid"/>
            <a:round/>
            <a:headEnd len="med" w="med" type="none"/>
            <a:tailEnd len="med" w="med" type="triangle"/>
          </a:ln>
        </p:spPr>
      </p:cxnSp>
      <p:cxnSp>
        <p:nvCxnSpPr>
          <p:cNvPr id="525" name="Google Shape;525;p47"/>
          <p:cNvCxnSpPr>
            <a:stCxn id="517" idx="5"/>
            <a:endCxn id="522" idx="1"/>
          </p:cNvCxnSpPr>
          <p:nvPr/>
        </p:nvCxnSpPr>
        <p:spPr>
          <a:xfrm>
            <a:off x="4347728" y="2080161"/>
            <a:ext cx="1239900" cy="1092300"/>
          </a:xfrm>
          <a:prstGeom prst="straightConnector1">
            <a:avLst/>
          </a:prstGeom>
          <a:noFill/>
          <a:ln cap="flat" cmpd="sng" w="28575">
            <a:solidFill>
              <a:srgbClr val="424242"/>
            </a:solidFill>
            <a:prstDash val="solid"/>
            <a:round/>
            <a:headEnd len="med" w="med" type="none"/>
            <a:tailEnd len="med" w="med" type="triangle"/>
          </a:ln>
        </p:spPr>
      </p:cxnSp>
      <p:cxnSp>
        <p:nvCxnSpPr>
          <p:cNvPr id="526" name="Google Shape;526;p47"/>
          <p:cNvCxnSpPr>
            <a:stCxn id="517" idx="4"/>
            <a:endCxn id="523" idx="0"/>
          </p:cNvCxnSpPr>
          <p:nvPr/>
        </p:nvCxnSpPr>
        <p:spPr>
          <a:xfrm>
            <a:off x="3484775" y="2165525"/>
            <a:ext cx="89100" cy="1689300"/>
          </a:xfrm>
          <a:prstGeom prst="straightConnector1">
            <a:avLst/>
          </a:prstGeom>
          <a:noFill/>
          <a:ln cap="flat" cmpd="sng" w="28575">
            <a:solidFill>
              <a:srgbClr val="42424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Linked Data with Language</a:t>
            </a:r>
            <a:endParaRPr/>
          </a:p>
        </p:txBody>
      </p:sp>
      <p:cxnSp>
        <p:nvCxnSpPr>
          <p:cNvPr id="533" name="Google Shape;533;p48"/>
          <p:cNvCxnSpPr>
            <a:stCxn id="534" idx="6"/>
            <a:endCxn id="535" idx="1"/>
          </p:cNvCxnSpPr>
          <p:nvPr/>
        </p:nvCxnSpPr>
        <p:spPr>
          <a:xfrm flipH="1" rot="10800000">
            <a:off x="4395050" y="1973125"/>
            <a:ext cx="1868700" cy="1479300"/>
          </a:xfrm>
          <a:prstGeom prst="straightConnector1">
            <a:avLst/>
          </a:prstGeom>
          <a:noFill/>
          <a:ln cap="flat" cmpd="sng" w="28575">
            <a:solidFill>
              <a:srgbClr val="424242"/>
            </a:solidFill>
            <a:prstDash val="solid"/>
            <a:round/>
            <a:headEnd len="med" w="med" type="none"/>
            <a:tailEnd len="med" w="med" type="triangle"/>
          </a:ln>
        </p:spPr>
      </p:cxnSp>
      <p:cxnSp>
        <p:nvCxnSpPr>
          <p:cNvPr id="536" name="Google Shape;536;p48"/>
          <p:cNvCxnSpPr>
            <a:stCxn id="534" idx="4"/>
            <a:endCxn id="537" idx="0"/>
          </p:cNvCxnSpPr>
          <p:nvPr/>
        </p:nvCxnSpPr>
        <p:spPr>
          <a:xfrm>
            <a:off x="3174650" y="3743875"/>
            <a:ext cx="4743000" cy="1243200"/>
          </a:xfrm>
          <a:prstGeom prst="straightConnector1">
            <a:avLst/>
          </a:prstGeom>
          <a:noFill/>
          <a:ln cap="flat" cmpd="sng" w="28575">
            <a:solidFill>
              <a:srgbClr val="424242"/>
            </a:solidFill>
            <a:prstDash val="solid"/>
            <a:round/>
            <a:headEnd len="med" w="med" type="none"/>
            <a:tailEnd len="med" w="med" type="triangle"/>
          </a:ln>
        </p:spPr>
      </p:cxnSp>
      <p:cxnSp>
        <p:nvCxnSpPr>
          <p:cNvPr id="538" name="Google Shape;538;p48"/>
          <p:cNvCxnSpPr>
            <a:stCxn id="539" idx="0"/>
            <a:endCxn id="535" idx="4"/>
          </p:cNvCxnSpPr>
          <p:nvPr/>
        </p:nvCxnSpPr>
        <p:spPr>
          <a:xfrm flipH="1" rot="10800000">
            <a:off x="3174650" y="2587325"/>
            <a:ext cx="5075700" cy="2707800"/>
          </a:xfrm>
          <a:prstGeom prst="straightConnector1">
            <a:avLst/>
          </a:prstGeom>
          <a:noFill/>
          <a:ln cap="flat" cmpd="sng" w="28575">
            <a:solidFill>
              <a:srgbClr val="424242"/>
            </a:solidFill>
            <a:prstDash val="solid"/>
            <a:round/>
            <a:headEnd len="med" w="med" type="none"/>
            <a:tailEnd len="med" w="med" type="triangle"/>
          </a:ln>
        </p:spPr>
      </p:cxnSp>
      <p:cxnSp>
        <p:nvCxnSpPr>
          <p:cNvPr id="540" name="Google Shape;540;p48"/>
          <p:cNvCxnSpPr>
            <a:stCxn id="534" idx="5"/>
            <a:endCxn id="541" idx="1"/>
          </p:cNvCxnSpPr>
          <p:nvPr/>
        </p:nvCxnSpPr>
        <p:spPr>
          <a:xfrm flipH="1" rot="10800000">
            <a:off x="4037603" y="2955611"/>
            <a:ext cx="1932000" cy="702900"/>
          </a:xfrm>
          <a:prstGeom prst="straightConnector1">
            <a:avLst/>
          </a:prstGeom>
          <a:noFill/>
          <a:ln cap="flat" cmpd="sng" w="28575">
            <a:solidFill>
              <a:srgbClr val="424242"/>
            </a:solidFill>
            <a:prstDash val="solid"/>
            <a:round/>
            <a:headEnd len="med" w="med" type="none"/>
            <a:tailEnd len="med" w="med" type="triangle"/>
          </a:ln>
        </p:spPr>
      </p:cxnSp>
      <p:cxnSp>
        <p:nvCxnSpPr>
          <p:cNvPr id="542" name="Google Shape;542;p48"/>
          <p:cNvCxnSpPr>
            <a:stCxn id="539" idx="6"/>
            <a:endCxn id="537" idx="2"/>
          </p:cNvCxnSpPr>
          <p:nvPr/>
        </p:nvCxnSpPr>
        <p:spPr>
          <a:xfrm flipH="1" rot="10800000">
            <a:off x="4395050" y="5346575"/>
            <a:ext cx="1985400" cy="240000"/>
          </a:xfrm>
          <a:prstGeom prst="straightConnector1">
            <a:avLst/>
          </a:prstGeom>
          <a:noFill/>
          <a:ln cap="flat" cmpd="sng" w="28575">
            <a:solidFill>
              <a:srgbClr val="424242"/>
            </a:solidFill>
            <a:prstDash val="solid"/>
            <a:round/>
            <a:headEnd len="med" w="med" type="none"/>
            <a:tailEnd len="med" w="med" type="triangle"/>
          </a:ln>
        </p:spPr>
      </p:cxnSp>
      <p:cxnSp>
        <p:nvCxnSpPr>
          <p:cNvPr id="543" name="Google Shape;543;p48"/>
          <p:cNvCxnSpPr>
            <a:stCxn id="539" idx="7"/>
            <a:endCxn id="544" idx="2"/>
          </p:cNvCxnSpPr>
          <p:nvPr/>
        </p:nvCxnSpPr>
        <p:spPr>
          <a:xfrm flipH="1" rot="10800000">
            <a:off x="4037603" y="4308289"/>
            <a:ext cx="3019200" cy="1072200"/>
          </a:xfrm>
          <a:prstGeom prst="straightConnector1">
            <a:avLst/>
          </a:prstGeom>
          <a:noFill/>
          <a:ln cap="flat" cmpd="sng" w="28575">
            <a:solidFill>
              <a:srgbClr val="424242"/>
            </a:solidFill>
            <a:prstDash val="solid"/>
            <a:round/>
            <a:headEnd len="med" w="med" type="none"/>
            <a:tailEnd len="med" w="med" type="triangle"/>
          </a:ln>
        </p:spPr>
      </p:cxnSp>
      <p:cxnSp>
        <p:nvCxnSpPr>
          <p:cNvPr id="545" name="Google Shape;545;p48"/>
          <p:cNvCxnSpPr>
            <a:stCxn id="539" idx="0"/>
            <a:endCxn id="535" idx="3"/>
          </p:cNvCxnSpPr>
          <p:nvPr/>
        </p:nvCxnSpPr>
        <p:spPr>
          <a:xfrm flipH="1" rot="10800000">
            <a:off x="3174650" y="2481725"/>
            <a:ext cx="3089100" cy="2813400"/>
          </a:xfrm>
          <a:prstGeom prst="straightConnector1">
            <a:avLst/>
          </a:prstGeom>
          <a:noFill/>
          <a:ln cap="flat" cmpd="sng" w="28575">
            <a:solidFill>
              <a:srgbClr val="424242"/>
            </a:solidFill>
            <a:prstDash val="solid"/>
            <a:round/>
            <a:headEnd len="med" w="med" type="none"/>
            <a:tailEnd len="med" w="med" type="triangle"/>
          </a:ln>
        </p:spPr>
      </p:cxnSp>
      <p:cxnSp>
        <p:nvCxnSpPr>
          <p:cNvPr id="546" name="Google Shape;546;p48"/>
          <p:cNvCxnSpPr>
            <a:stCxn id="547" idx="6"/>
            <a:endCxn id="535" idx="1"/>
          </p:cNvCxnSpPr>
          <p:nvPr/>
        </p:nvCxnSpPr>
        <p:spPr>
          <a:xfrm flipH="1" rot="10800000">
            <a:off x="5146825" y="1973275"/>
            <a:ext cx="1116900" cy="9000"/>
          </a:xfrm>
          <a:prstGeom prst="straightConnector1">
            <a:avLst/>
          </a:prstGeom>
          <a:noFill/>
          <a:ln cap="flat" cmpd="sng" w="28575">
            <a:solidFill>
              <a:srgbClr val="424242"/>
            </a:solidFill>
            <a:prstDash val="solid"/>
            <a:round/>
            <a:headEnd len="med" w="med" type="none"/>
            <a:tailEnd len="med" w="med" type="triangle"/>
          </a:ln>
        </p:spPr>
      </p:cxnSp>
      <p:cxnSp>
        <p:nvCxnSpPr>
          <p:cNvPr id="548" name="Google Shape;548;p48"/>
          <p:cNvCxnSpPr>
            <a:stCxn id="547" idx="4"/>
            <a:endCxn id="541" idx="0"/>
          </p:cNvCxnSpPr>
          <p:nvPr/>
        </p:nvCxnSpPr>
        <p:spPr>
          <a:xfrm>
            <a:off x="3926425" y="2273725"/>
            <a:ext cx="4030200" cy="576600"/>
          </a:xfrm>
          <a:prstGeom prst="straightConnector1">
            <a:avLst/>
          </a:prstGeom>
          <a:noFill/>
          <a:ln cap="flat" cmpd="sng" w="28575">
            <a:solidFill>
              <a:srgbClr val="424242"/>
            </a:solidFill>
            <a:prstDash val="solid"/>
            <a:round/>
            <a:headEnd len="med" w="med" type="none"/>
            <a:tailEnd len="med" w="med" type="triangle"/>
          </a:ln>
        </p:spPr>
      </p:cxnSp>
      <p:cxnSp>
        <p:nvCxnSpPr>
          <p:cNvPr id="549" name="Google Shape;549;p48"/>
          <p:cNvCxnSpPr>
            <a:stCxn id="534" idx="6"/>
            <a:endCxn id="544" idx="1"/>
          </p:cNvCxnSpPr>
          <p:nvPr/>
        </p:nvCxnSpPr>
        <p:spPr>
          <a:xfrm>
            <a:off x="4395050" y="3452425"/>
            <a:ext cx="3112200" cy="601500"/>
          </a:xfrm>
          <a:prstGeom prst="straightConnector1">
            <a:avLst/>
          </a:prstGeom>
          <a:noFill/>
          <a:ln cap="flat" cmpd="sng" w="28575">
            <a:solidFill>
              <a:srgbClr val="424242"/>
            </a:solidFill>
            <a:prstDash val="solid"/>
            <a:round/>
            <a:headEnd len="med" w="med" type="none"/>
            <a:tailEnd len="med" w="med" type="triangle"/>
          </a:ln>
        </p:spPr>
      </p:cxnSp>
      <p:cxnSp>
        <p:nvCxnSpPr>
          <p:cNvPr id="550" name="Google Shape;550;p48"/>
          <p:cNvCxnSpPr>
            <a:stCxn id="547" idx="4"/>
            <a:endCxn id="537" idx="0"/>
          </p:cNvCxnSpPr>
          <p:nvPr/>
        </p:nvCxnSpPr>
        <p:spPr>
          <a:xfrm>
            <a:off x="3926425" y="2273725"/>
            <a:ext cx="3991200" cy="2713200"/>
          </a:xfrm>
          <a:prstGeom prst="straightConnector1">
            <a:avLst/>
          </a:prstGeom>
          <a:noFill/>
          <a:ln cap="flat" cmpd="sng" w="28575">
            <a:solidFill>
              <a:srgbClr val="424242"/>
            </a:solidFill>
            <a:prstDash val="solid"/>
            <a:round/>
            <a:headEnd len="med" w="med" type="none"/>
            <a:tailEnd len="med" w="med" type="triangle"/>
          </a:ln>
        </p:spPr>
      </p:cxnSp>
      <p:cxnSp>
        <p:nvCxnSpPr>
          <p:cNvPr id="551" name="Google Shape;551;p48"/>
          <p:cNvCxnSpPr>
            <a:stCxn id="547" idx="4"/>
            <a:endCxn id="552" idx="0"/>
          </p:cNvCxnSpPr>
          <p:nvPr/>
        </p:nvCxnSpPr>
        <p:spPr>
          <a:xfrm>
            <a:off x="3926425" y="2273725"/>
            <a:ext cx="1632300" cy="2066700"/>
          </a:xfrm>
          <a:prstGeom prst="straightConnector1">
            <a:avLst/>
          </a:prstGeom>
          <a:noFill/>
          <a:ln cap="flat" cmpd="sng" w="28575">
            <a:solidFill>
              <a:srgbClr val="424242"/>
            </a:solidFill>
            <a:prstDash val="solid"/>
            <a:round/>
            <a:headEnd len="med" w="med" type="none"/>
            <a:tailEnd len="med" w="med" type="triangle"/>
          </a:ln>
        </p:spPr>
      </p:cxnSp>
      <p:cxnSp>
        <p:nvCxnSpPr>
          <p:cNvPr id="553" name="Google Shape;553;p48"/>
          <p:cNvCxnSpPr>
            <a:stCxn id="547" idx="5"/>
            <a:endCxn id="537" idx="0"/>
          </p:cNvCxnSpPr>
          <p:nvPr/>
        </p:nvCxnSpPr>
        <p:spPr>
          <a:xfrm>
            <a:off x="4789378" y="2188361"/>
            <a:ext cx="3128100" cy="2798700"/>
          </a:xfrm>
          <a:prstGeom prst="straightConnector1">
            <a:avLst/>
          </a:prstGeom>
          <a:noFill/>
          <a:ln cap="flat" cmpd="sng" w="28575">
            <a:solidFill>
              <a:srgbClr val="424242"/>
            </a:solidFill>
            <a:prstDash val="solid"/>
            <a:round/>
            <a:headEnd len="med" w="med" type="none"/>
            <a:tailEnd len="med" w="med" type="triangle"/>
          </a:ln>
        </p:spPr>
      </p:cxnSp>
      <p:cxnSp>
        <p:nvCxnSpPr>
          <p:cNvPr id="554" name="Google Shape;554;p48"/>
          <p:cNvCxnSpPr>
            <a:stCxn id="534" idx="5"/>
            <a:endCxn id="552" idx="0"/>
          </p:cNvCxnSpPr>
          <p:nvPr/>
        </p:nvCxnSpPr>
        <p:spPr>
          <a:xfrm>
            <a:off x="4037603" y="3658511"/>
            <a:ext cx="1521000" cy="681900"/>
          </a:xfrm>
          <a:prstGeom prst="straightConnector1">
            <a:avLst/>
          </a:prstGeom>
          <a:noFill/>
          <a:ln cap="flat" cmpd="sng" w="28575">
            <a:solidFill>
              <a:srgbClr val="424242"/>
            </a:solidFill>
            <a:prstDash val="solid"/>
            <a:round/>
            <a:headEnd len="med" w="med" type="none"/>
            <a:tailEnd len="med" w="med" type="triangle"/>
          </a:ln>
        </p:spPr>
      </p:cxnSp>
      <p:cxnSp>
        <p:nvCxnSpPr>
          <p:cNvPr id="555" name="Google Shape;555;p48"/>
          <p:cNvCxnSpPr>
            <a:stCxn id="534" idx="4"/>
            <a:endCxn id="544" idx="0"/>
          </p:cNvCxnSpPr>
          <p:nvPr/>
        </p:nvCxnSpPr>
        <p:spPr>
          <a:xfrm>
            <a:off x="3174650" y="3743875"/>
            <a:ext cx="5419500" cy="204900"/>
          </a:xfrm>
          <a:prstGeom prst="straightConnector1">
            <a:avLst/>
          </a:prstGeom>
          <a:noFill/>
          <a:ln cap="flat" cmpd="sng" w="28575">
            <a:solidFill>
              <a:srgbClr val="424242"/>
            </a:solidFill>
            <a:prstDash val="solid"/>
            <a:round/>
            <a:headEnd len="med" w="med" type="none"/>
            <a:tailEnd len="med" w="med" type="triangle"/>
          </a:ln>
        </p:spPr>
      </p:cxnSp>
      <p:sp>
        <p:nvSpPr>
          <p:cNvPr id="534" name="Google Shape;534;p48"/>
          <p:cNvSpPr/>
          <p:nvPr/>
        </p:nvSpPr>
        <p:spPr>
          <a:xfrm>
            <a:off x="1954250" y="3160975"/>
            <a:ext cx="2440800" cy="5829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Ubuntu"/>
                <a:ea typeface="Ubuntu"/>
                <a:cs typeface="Ubuntu"/>
                <a:sym typeface="Ubuntu"/>
              </a:rPr>
              <a:t>“Edema”</a:t>
            </a:r>
            <a:endParaRPr sz="1800">
              <a:latin typeface="Ubuntu"/>
              <a:ea typeface="Ubuntu"/>
              <a:cs typeface="Ubuntu"/>
              <a:sym typeface="Ubuntu"/>
            </a:endParaRPr>
          </a:p>
        </p:txBody>
      </p:sp>
      <p:sp>
        <p:nvSpPr>
          <p:cNvPr id="535" name="Google Shape;535;p48"/>
          <p:cNvSpPr/>
          <p:nvPr/>
        </p:nvSpPr>
        <p:spPr>
          <a:xfrm>
            <a:off x="5440700" y="1867825"/>
            <a:ext cx="56193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u="sng">
                <a:latin typeface="Roboto Mono"/>
                <a:ea typeface="Roboto Mono"/>
                <a:cs typeface="Roboto Mono"/>
                <a:sym typeface="Roboto Mono"/>
                <a:hlinkClick r:id="rId3"/>
              </a:rPr>
              <a:t>http://dbpedia.org/resource/Edema</a:t>
            </a:r>
            <a:r>
              <a:rPr lang="en-IE" sz="1300">
                <a:latin typeface="Roboto Mono"/>
                <a:ea typeface="Roboto Mono"/>
                <a:cs typeface="Roboto Mono"/>
                <a:sym typeface="Roboto Mono"/>
              </a:rPr>
              <a:t> </a:t>
            </a:r>
            <a:endParaRPr sz="1300">
              <a:latin typeface="Roboto Mono"/>
              <a:ea typeface="Roboto Mono"/>
              <a:cs typeface="Roboto Mono"/>
              <a:sym typeface="Roboto Mono"/>
            </a:endParaRPr>
          </a:p>
        </p:txBody>
      </p:sp>
      <p:sp>
        <p:nvSpPr>
          <p:cNvPr id="541" name="Google Shape;541;p48"/>
          <p:cNvSpPr/>
          <p:nvPr/>
        </p:nvSpPr>
        <p:spPr>
          <a:xfrm>
            <a:off x="5146825" y="2850325"/>
            <a:ext cx="56193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u="sng">
                <a:latin typeface="Roboto Mono"/>
                <a:ea typeface="Roboto Mono"/>
                <a:cs typeface="Roboto Mono"/>
                <a:sym typeface="Roboto Mono"/>
                <a:hlinkClick r:id="rId4"/>
              </a:rPr>
              <a:t>http://de.dbpedia.org/resource/Ödem</a:t>
            </a:r>
            <a:r>
              <a:rPr lang="en-IE" sz="1300">
                <a:latin typeface="Roboto Mono"/>
                <a:ea typeface="Roboto Mono"/>
                <a:cs typeface="Roboto Mono"/>
                <a:sym typeface="Roboto Mono"/>
              </a:rPr>
              <a:t> </a:t>
            </a:r>
            <a:endParaRPr sz="1300">
              <a:latin typeface="Roboto Mono"/>
              <a:ea typeface="Roboto Mono"/>
              <a:cs typeface="Roboto Mono"/>
              <a:sym typeface="Roboto Mono"/>
            </a:endParaRPr>
          </a:p>
        </p:txBody>
      </p:sp>
      <p:sp>
        <p:nvSpPr>
          <p:cNvPr id="544" name="Google Shape;544;p48"/>
          <p:cNvSpPr/>
          <p:nvPr/>
        </p:nvSpPr>
        <p:spPr>
          <a:xfrm>
            <a:off x="7056950" y="3948675"/>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mesh:D00487</a:t>
            </a:r>
            <a:endParaRPr sz="1300">
              <a:latin typeface="Roboto Mono"/>
              <a:ea typeface="Roboto Mono"/>
              <a:cs typeface="Roboto Mono"/>
              <a:sym typeface="Roboto Mono"/>
            </a:endParaRPr>
          </a:p>
        </p:txBody>
      </p:sp>
      <p:sp>
        <p:nvSpPr>
          <p:cNvPr id="552" name="Google Shape;552;p48"/>
          <p:cNvSpPr/>
          <p:nvPr/>
        </p:nvSpPr>
        <p:spPr>
          <a:xfrm>
            <a:off x="4021700" y="4340300"/>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icd10:R60.9</a:t>
            </a:r>
            <a:endParaRPr sz="1300">
              <a:latin typeface="Roboto Mono"/>
              <a:ea typeface="Roboto Mono"/>
              <a:cs typeface="Roboto Mono"/>
              <a:sym typeface="Roboto Mono"/>
            </a:endParaRPr>
          </a:p>
        </p:txBody>
      </p:sp>
      <p:sp>
        <p:nvSpPr>
          <p:cNvPr id="537" name="Google Shape;537;p48"/>
          <p:cNvSpPr/>
          <p:nvPr/>
        </p:nvSpPr>
        <p:spPr>
          <a:xfrm>
            <a:off x="6380575" y="4986925"/>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umls:C0013604</a:t>
            </a:r>
            <a:endParaRPr sz="1300">
              <a:latin typeface="Roboto Mono"/>
              <a:ea typeface="Roboto Mono"/>
              <a:cs typeface="Roboto Mono"/>
              <a:sym typeface="Roboto Mono"/>
            </a:endParaRPr>
          </a:p>
        </p:txBody>
      </p:sp>
      <p:sp>
        <p:nvSpPr>
          <p:cNvPr id="547" name="Google Shape;547;p48"/>
          <p:cNvSpPr/>
          <p:nvPr/>
        </p:nvSpPr>
        <p:spPr>
          <a:xfrm>
            <a:off x="2706025" y="1690825"/>
            <a:ext cx="2440800" cy="5829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Ubuntu"/>
                <a:ea typeface="Ubuntu"/>
                <a:cs typeface="Ubuntu"/>
                <a:sym typeface="Ubuntu"/>
              </a:rPr>
              <a:t>“Edemata”</a:t>
            </a:r>
            <a:endParaRPr sz="1800">
              <a:latin typeface="Ubuntu"/>
              <a:ea typeface="Ubuntu"/>
              <a:cs typeface="Ubuntu"/>
              <a:sym typeface="Ubuntu"/>
            </a:endParaRPr>
          </a:p>
        </p:txBody>
      </p:sp>
      <p:sp>
        <p:nvSpPr>
          <p:cNvPr id="539" name="Google Shape;539;p48"/>
          <p:cNvSpPr/>
          <p:nvPr/>
        </p:nvSpPr>
        <p:spPr>
          <a:xfrm>
            <a:off x="1954250" y="5295125"/>
            <a:ext cx="2440800" cy="5829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Ubuntu"/>
                <a:ea typeface="Ubuntu"/>
                <a:cs typeface="Ubuntu"/>
                <a:sym typeface="Ubuntu"/>
              </a:rPr>
              <a:t>“Dropsy”</a:t>
            </a:r>
            <a:endParaRPr sz="1800">
              <a:latin typeface="Ubuntu"/>
              <a:ea typeface="Ubuntu"/>
              <a:cs typeface="Ubuntu"/>
              <a:sym typeface="Ubuntu"/>
            </a:endParaRPr>
          </a:p>
        </p:txBody>
      </p:sp>
      <p:cxnSp>
        <p:nvCxnSpPr>
          <p:cNvPr id="556" name="Google Shape;556;p48"/>
          <p:cNvCxnSpPr>
            <a:stCxn id="539" idx="7"/>
            <a:endCxn id="552" idx="4"/>
          </p:cNvCxnSpPr>
          <p:nvPr/>
        </p:nvCxnSpPr>
        <p:spPr>
          <a:xfrm flipH="1" rot="10800000">
            <a:off x="4037603" y="5059789"/>
            <a:ext cx="1521000" cy="320700"/>
          </a:xfrm>
          <a:prstGeom prst="straightConnector1">
            <a:avLst/>
          </a:prstGeom>
          <a:noFill/>
          <a:ln cap="flat" cmpd="sng" w="28575">
            <a:solidFill>
              <a:srgbClr val="42424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Lexical Entries</a:t>
            </a:r>
            <a:endParaRPr/>
          </a:p>
        </p:txBody>
      </p:sp>
      <p:cxnSp>
        <p:nvCxnSpPr>
          <p:cNvPr id="563" name="Google Shape;563;p49"/>
          <p:cNvCxnSpPr>
            <a:stCxn id="564" idx="3"/>
            <a:endCxn id="565" idx="3"/>
          </p:cNvCxnSpPr>
          <p:nvPr/>
        </p:nvCxnSpPr>
        <p:spPr>
          <a:xfrm flipH="1" rot="10800000">
            <a:off x="6237500" y="4723925"/>
            <a:ext cx="816300" cy="608100"/>
          </a:xfrm>
          <a:prstGeom prst="straightConnector1">
            <a:avLst/>
          </a:prstGeom>
          <a:noFill/>
          <a:ln cap="flat" cmpd="sng" w="28575">
            <a:solidFill>
              <a:srgbClr val="424242"/>
            </a:solidFill>
            <a:prstDash val="solid"/>
            <a:round/>
            <a:headEnd len="med" w="med" type="none"/>
            <a:tailEnd len="med" w="med" type="triangle"/>
          </a:ln>
        </p:spPr>
      </p:cxnSp>
      <p:cxnSp>
        <p:nvCxnSpPr>
          <p:cNvPr id="566" name="Google Shape;566;p49"/>
          <p:cNvCxnSpPr>
            <a:stCxn id="564" idx="3"/>
            <a:endCxn id="567" idx="3"/>
          </p:cNvCxnSpPr>
          <p:nvPr/>
        </p:nvCxnSpPr>
        <p:spPr>
          <a:xfrm flipH="1" rot="10800000">
            <a:off x="6237500" y="3810725"/>
            <a:ext cx="1292400" cy="1521300"/>
          </a:xfrm>
          <a:prstGeom prst="straightConnector1">
            <a:avLst/>
          </a:prstGeom>
          <a:noFill/>
          <a:ln cap="flat" cmpd="sng" w="28575">
            <a:solidFill>
              <a:srgbClr val="424242"/>
            </a:solidFill>
            <a:prstDash val="solid"/>
            <a:round/>
            <a:headEnd len="med" w="med" type="none"/>
            <a:tailEnd len="med" w="med" type="triangle"/>
          </a:ln>
        </p:spPr>
      </p:cxnSp>
      <p:cxnSp>
        <p:nvCxnSpPr>
          <p:cNvPr id="568" name="Google Shape;568;p49"/>
          <p:cNvCxnSpPr>
            <a:stCxn id="564" idx="3"/>
            <a:endCxn id="569" idx="3"/>
          </p:cNvCxnSpPr>
          <p:nvPr/>
        </p:nvCxnSpPr>
        <p:spPr>
          <a:xfrm flipH="1" rot="10800000">
            <a:off x="6237500" y="2656325"/>
            <a:ext cx="1144200" cy="2675700"/>
          </a:xfrm>
          <a:prstGeom prst="straightConnector1">
            <a:avLst/>
          </a:prstGeom>
          <a:noFill/>
          <a:ln cap="flat" cmpd="sng" w="28575">
            <a:solidFill>
              <a:srgbClr val="424242"/>
            </a:solidFill>
            <a:prstDash val="solid"/>
            <a:round/>
            <a:headEnd len="med" w="med" type="none"/>
            <a:tailEnd len="med" w="med" type="triangle"/>
          </a:ln>
        </p:spPr>
      </p:cxnSp>
      <p:cxnSp>
        <p:nvCxnSpPr>
          <p:cNvPr id="570" name="Google Shape;570;p49"/>
          <p:cNvCxnSpPr>
            <a:stCxn id="571" idx="3"/>
            <a:endCxn id="572" idx="1"/>
          </p:cNvCxnSpPr>
          <p:nvPr/>
        </p:nvCxnSpPr>
        <p:spPr>
          <a:xfrm>
            <a:off x="6292150" y="2991950"/>
            <a:ext cx="1535700" cy="2254500"/>
          </a:xfrm>
          <a:prstGeom prst="straightConnector1">
            <a:avLst/>
          </a:prstGeom>
          <a:noFill/>
          <a:ln cap="flat" cmpd="sng" w="28575">
            <a:solidFill>
              <a:srgbClr val="424242"/>
            </a:solidFill>
            <a:prstDash val="solid"/>
            <a:round/>
            <a:headEnd len="med" w="med" type="none"/>
            <a:tailEnd len="med" w="med" type="triangle"/>
          </a:ln>
        </p:spPr>
      </p:cxnSp>
      <p:sp>
        <p:nvSpPr>
          <p:cNvPr id="573" name="Google Shape;573;p49"/>
          <p:cNvSpPr/>
          <p:nvPr/>
        </p:nvSpPr>
        <p:spPr>
          <a:xfrm>
            <a:off x="1740125" y="3526850"/>
            <a:ext cx="2440800" cy="5829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Ubuntu"/>
                <a:ea typeface="Ubuntu"/>
                <a:cs typeface="Ubuntu"/>
                <a:sym typeface="Ubuntu"/>
              </a:rPr>
              <a:t>“Edema”</a:t>
            </a:r>
            <a:endParaRPr sz="1800">
              <a:latin typeface="Ubuntu"/>
              <a:ea typeface="Ubuntu"/>
              <a:cs typeface="Ubuntu"/>
              <a:sym typeface="Ubuntu"/>
            </a:endParaRPr>
          </a:p>
        </p:txBody>
      </p:sp>
      <p:sp>
        <p:nvSpPr>
          <p:cNvPr id="567" name="Google Shape;567;p49"/>
          <p:cNvSpPr/>
          <p:nvPr/>
        </p:nvSpPr>
        <p:spPr>
          <a:xfrm>
            <a:off x="7079625" y="3196775"/>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mesh:D00487</a:t>
            </a:r>
            <a:endParaRPr sz="1300">
              <a:latin typeface="Roboto Mono"/>
              <a:ea typeface="Roboto Mono"/>
              <a:cs typeface="Roboto Mono"/>
              <a:sym typeface="Roboto Mono"/>
            </a:endParaRPr>
          </a:p>
        </p:txBody>
      </p:sp>
      <p:sp>
        <p:nvSpPr>
          <p:cNvPr id="565" name="Google Shape;565;p49"/>
          <p:cNvSpPr/>
          <p:nvPr/>
        </p:nvSpPr>
        <p:spPr>
          <a:xfrm>
            <a:off x="6603600" y="4109750"/>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icd10:R60.9</a:t>
            </a:r>
            <a:endParaRPr sz="1300">
              <a:latin typeface="Roboto Mono"/>
              <a:ea typeface="Roboto Mono"/>
              <a:cs typeface="Roboto Mono"/>
              <a:sym typeface="Roboto Mono"/>
            </a:endParaRPr>
          </a:p>
        </p:txBody>
      </p:sp>
      <p:sp>
        <p:nvSpPr>
          <p:cNvPr id="572" name="Google Shape;572;p49"/>
          <p:cNvSpPr/>
          <p:nvPr/>
        </p:nvSpPr>
        <p:spPr>
          <a:xfrm>
            <a:off x="7377775" y="5141125"/>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umls:C0013604</a:t>
            </a:r>
            <a:endParaRPr sz="1300">
              <a:latin typeface="Roboto Mono"/>
              <a:ea typeface="Roboto Mono"/>
              <a:cs typeface="Roboto Mono"/>
              <a:sym typeface="Roboto Mono"/>
            </a:endParaRPr>
          </a:p>
        </p:txBody>
      </p:sp>
      <p:sp>
        <p:nvSpPr>
          <p:cNvPr id="574" name="Google Shape;574;p49"/>
          <p:cNvSpPr/>
          <p:nvPr/>
        </p:nvSpPr>
        <p:spPr>
          <a:xfrm>
            <a:off x="1881700" y="1793350"/>
            <a:ext cx="2440800" cy="5829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Ubuntu"/>
                <a:ea typeface="Ubuntu"/>
                <a:cs typeface="Ubuntu"/>
                <a:sym typeface="Ubuntu"/>
              </a:rPr>
              <a:t>“Edemata”</a:t>
            </a:r>
            <a:endParaRPr sz="1800">
              <a:latin typeface="Ubuntu"/>
              <a:ea typeface="Ubuntu"/>
              <a:cs typeface="Ubuntu"/>
              <a:sym typeface="Ubuntu"/>
            </a:endParaRPr>
          </a:p>
        </p:txBody>
      </p:sp>
      <p:sp>
        <p:nvSpPr>
          <p:cNvPr id="575" name="Google Shape;575;p49"/>
          <p:cNvSpPr/>
          <p:nvPr/>
        </p:nvSpPr>
        <p:spPr>
          <a:xfrm>
            <a:off x="1740125" y="5039525"/>
            <a:ext cx="2440800" cy="5829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Ubuntu"/>
                <a:ea typeface="Ubuntu"/>
                <a:cs typeface="Ubuntu"/>
                <a:sym typeface="Ubuntu"/>
              </a:rPr>
              <a:t>“Dropsy”</a:t>
            </a:r>
            <a:endParaRPr sz="1800">
              <a:latin typeface="Ubuntu"/>
              <a:ea typeface="Ubuntu"/>
              <a:cs typeface="Ubuntu"/>
              <a:sym typeface="Ubuntu"/>
            </a:endParaRPr>
          </a:p>
        </p:txBody>
      </p:sp>
      <p:sp>
        <p:nvSpPr>
          <p:cNvPr id="569" name="Google Shape;569;p49"/>
          <p:cNvSpPr/>
          <p:nvPr/>
        </p:nvSpPr>
        <p:spPr>
          <a:xfrm>
            <a:off x="6931475" y="2042150"/>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dbpedia:Edema</a:t>
            </a:r>
            <a:endParaRPr sz="1300">
              <a:latin typeface="Roboto Mono"/>
              <a:ea typeface="Roboto Mono"/>
              <a:cs typeface="Roboto Mono"/>
              <a:sym typeface="Roboto Mono"/>
            </a:endParaRPr>
          </a:p>
        </p:txBody>
      </p:sp>
      <p:sp>
        <p:nvSpPr>
          <p:cNvPr id="571" name="Google Shape;571;p49"/>
          <p:cNvSpPr/>
          <p:nvPr/>
        </p:nvSpPr>
        <p:spPr>
          <a:xfrm>
            <a:off x="4698250" y="2632250"/>
            <a:ext cx="1593900" cy="719400"/>
          </a:xfrm>
          <a:prstGeom prst="roundRect">
            <a:avLst>
              <a:gd fmla="val 16667" name="adj"/>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Ubuntu"/>
                <a:ea typeface="Ubuntu"/>
                <a:cs typeface="Ubuntu"/>
                <a:sym typeface="Ubuntu"/>
              </a:rPr>
              <a:t>EDEMA</a:t>
            </a:r>
            <a:endParaRPr sz="2400">
              <a:latin typeface="Ubuntu"/>
              <a:ea typeface="Ubuntu"/>
              <a:cs typeface="Ubuntu"/>
              <a:sym typeface="Ubuntu"/>
            </a:endParaRPr>
          </a:p>
        </p:txBody>
      </p:sp>
      <p:sp>
        <p:nvSpPr>
          <p:cNvPr id="564" name="Google Shape;564;p49"/>
          <p:cNvSpPr/>
          <p:nvPr/>
        </p:nvSpPr>
        <p:spPr>
          <a:xfrm>
            <a:off x="4643600" y="4972325"/>
            <a:ext cx="1593900" cy="719400"/>
          </a:xfrm>
          <a:prstGeom prst="roundRect">
            <a:avLst>
              <a:gd fmla="val 16667" name="adj"/>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Ubuntu"/>
                <a:ea typeface="Ubuntu"/>
                <a:cs typeface="Ubuntu"/>
                <a:sym typeface="Ubuntu"/>
              </a:rPr>
              <a:t>DROPSY</a:t>
            </a:r>
            <a:endParaRPr sz="2400">
              <a:latin typeface="Ubuntu"/>
              <a:ea typeface="Ubuntu"/>
              <a:cs typeface="Ubuntu"/>
              <a:sym typeface="Ubuntu"/>
            </a:endParaRPr>
          </a:p>
        </p:txBody>
      </p:sp>
      <p:cxnSp>
        <p:nvCxnSpPr>
          <p:cNvPr id="576" name="Google Shape;576;p49"/>
          <p:cNvCxnSpPr>
            <a:stCxn id="571" idx="1"/>
            <a:endCxn id="574" idx="4"/>
          </p:cNvCxnSpPr>
          <p:nvPr/>
        </p:nvCxnSpPr>
        <p:spPr>
          <a:xfrm rot="10800000">
            <a:off x="3102250" y="2376350"/>
            <a:ext cx="1596000" cy="615600"/>
          </a:xfrm>
          <a:prstGeom prst="straightConnector1">
            <a:avLst/>
          </a:prstGeom>
          <a:noFill/>
          <a:ln cap="flat" cmpd="sng" w="28575">
            <a:solidFill>
              <a:srgbClr val="424242"/>
            </a:solidFill>
            <a:prstDash val="solid"/>
            <a:round/>
            <a:headEnd len="med" w="med" type="none"/>
            <a:tailEnd len="med" w="med" type="triangle"/>
          </a:ln>
        </p:spPr>
      </p:cxnSp>
      <p:cxnSp>
        <p:nvCxnSpPr>
          <p:cNvPr id="577" name="Google Shape;577;p49"/>
          <p:cNvCxnSpPr>
            <a:stCxn id="571" idx="1"/>
            <a:endCxn id="573" idx="0"/>
          </p:cNvCxnSpPr>
          <p:nvPr/>
        </p:nvCxnSpPr>
        <p:spPr>
          <a:xfrm flipH="1">
            <a:off x="2960650" y="2991950"/>
            <a:ext cx="1737600" cy="534900"/>
          </a:xfrm>
          <a:prstGeom prst="straightConnector1">
            <a:avLst/>
          </a:prstGeom>
          <a:noFill/>
          <a:ln cap="flat" cmpd="sng" w="28575">
            <a:solidFill>
              <a:srgbClr val="424242"/>
            </a:solidFill>
            <a:prstDash val="solid"/>
            <a:round/>
            <a:headEnd len="med" w="med" type="none"/>
            <a:tailEnd len="med" w="med" type="triangle"/>
          </a:ln>
        </p:spPr>
      </p:cxnSp>
      <p:cxnSp>
        <p:nvCxnSpPr>
          <p:cNvPr id="578" name="Google Shape;578;p49"/>
          <p:cNvCxnSpPr>
            <a:stCxn id="564" idx="1"/>
            <a:endCxn id="575" idx="6"/>
          </p:cNvCxnSpPr>
          <p:nvPr/>
        </p:nvCxnSpPr>
        <p:spPr>
          <a:xfrm rot="10800000">
            <a:off x="4181000" y="5331125"/>
            <a:ext cx="462600" cy="900"/>
          </a:xfrm>
          <a:prstGeom prst="straightConnector1">
            <a:avLst/>
          </a:prstGeom>
          <a:noFill/>
          <a:ln cap="flat" cmpd="sng" w="28575">
            <a:solidFill>
              <a:srgbClr val="424242"/>
            </a:solidFill>
            <a:prstDash val="solid"/>
            <a:round/>
            <a:headEnd len="med" w="med" type="none"/>
            <a:tailEnd len="med" w="med" type="triangle"/>
          </a:ln>
        </p:spPr>
      </p:cxnSp>
      <p:cxnSp>
        <p:nvCxnSpPr>
          <p:cNvPr id="579" name="Google Shape;579;p49"/>
          <p:cNvCxnSpPr>
            <a:stCxn id="571" idx="3"/>
            <a:endCxn id="569" idx="2"/>
          </p:cNvCxnSpPr>
          <p:nvPr/>
        </p:nvCxnSpPr>
        <p:spPr>
          <a:xfrm flipH="1" rot="10800000">
            <a:off x="6292150" y="2401850"/>
            <a:ext cx="639300" cy="590100"/>
          </a:xfrm>
          <a:prstGeom prst="straightConnector1">
            <a:avLst/>
          </a:prstGeom>
          <a:noFill/>
          <a:ln cap="flat" cmpd="sng" w="28575">
            <a:solidFill>
              <a:srgbClr val="424242"/>
            </a:solidFill>
            <a:prstDash val="solid"/>
            <a:round/>
            <a:headEnd len="med" w="med" type="none"/>
            <a:tailEnd len="med" w="med" type="triangle"/>
          </a:ln>
        </p:spPr>
      </p:cxnSp>
      <p:cxnSp>
        <p:nvCxnSpPr>
          <p:cNvPr id="580" name="Google Shape;580;p49"/>
          <p:cNvCxnSpPr>
            <a:stCxn id="571" idx="3"/>
            <a:endCxn id="567" idx="2"/>
          </p:cNvCxnSpPr>
          <p:nvPr/>
        </p:nvCxnSpPr>
        <p:spPr>
          <a:xfrm>
            <a:off x="6292150" y="2991950"/>
            <a:ext cx="787500" cy="564600"/>
          </a:xfrm>
          <a:prstGeom prst="straightConnector1">
            <a:avLst/>
          </a:prstGeom>
          <a:noFill/>
          <a:ln cap="flat" cmpd="sng" w="28575">
            <a:solidFill>
              <a:srgbClr val="424242"/>
            </a:solidFill>
            <a:prstDash val="solid"/>
            <a:round/>
            <a:headEnd len="med" w="med" type="none"/>
            <a:tailEnd len="med" w="med" type="triangle"/>
          </a:ln>
        </p:spPr>
      </p:cxnSp>
      <p:cxnSp>
        <p:nvCxnSpPr>
          <p:cNvPr id="581" name="Google Shape;581;p49"/>
          <p:cNvCxnSpPr>
            <a:stCxn id="571" idx="3"/>
            <a:endCxn id="565" idx="1"/>
          </p:cNvCxnSpPr>
          <p:nvPr/>
        </p:nvCxnSpPr>
        <p:spPr>
          <a:xfrm>
            <a:off x="6292150" y="2991950"/>
            <a:ext cx="761700" cy="1223100"/>
          </a:xfrm>
          <a:prstGeom prst="straightConnector1">
            <a:avLst/>
          </a:prstGeom>
          <a:noFill/>
          <a:ln cap="flat" cmpd="sng" w="28575">
            <a:solidFill>
              <a:srgbClr val="424242"/>
            </a:solidFill>
            <a:prstDash val="solid"/>
            <a:round/>
            <a:headEnd len="med" w="med" type="none"/>
            <a:tailEnd len="med" w="med" type="triangle"/>
          </a:ln>
        </p:spPr>
      </p:cxnSp>
      <p:cxnSp>
        <p:nvCxnSpPr>
          <p:cNvPr id="582" name="Google Shape;582;p49"/>
          <p:cNvCxnSpPr>
            <a:stCxn id="564" idx="3"/>
            <a:endCxn id="572" idx="2"/>
          </p:cNvCxnSpPr>
          <p:nvPr/>
        </p:nvCxnSpPr>
        <p:spPr>
          <a:xfrm>
            <a:off x="6237500" y="5332025"/>
            <a:ext cx="1140300" cy="168900"/>
          </a:xfrm>
          <a:prstGeom prst="straightConnector1">
            <a:avLst/>
          </a:prstGeom>
          <a:noFill/>
          <a:ln cap="flat" cmpd="sng" w="28575">
            <a:solidFill>
              <a:srgbClr val="42424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What is a lexical entry?</a:t>
            </a:r>
            <a:endParaRPr/>
          </a:p>
        </p:txBody>
      </p:sp>
      <p:sp>
        <p:nvSpPr>
          <p:cNvPr id="589" name="Google Shape;589;p50"/>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A lexical entry represents a unit of analysis of the lexicon that consists of a </a:t>
            </a:r>
            <a:r>
              <a:rPr lang="en-IE" u="sng"/>
              <a:t>set of forms that are grammatically related</a:t>
            </a:r>
            <a:r>
              <a:rPr lang="en-IE"/>
              <a:t> and a </a:t>
            </a:r>
            <a:r>
              <a:rPr lang="en-IE" u="sng"/>
              <a:t>set of base meanings that are associated with these forms</a:t>
            </a:r>
            <a:r>
              <a:rPr lang="en-IE"/>
              <a:t>. Thus, a lexical entry is a word, multiword expression or affix with a </a:t>
            </a:r>
            <a:r>
              <a:rPr lang="en-IE" u="sng"/>
              <a:t>single part-of-speech</a:t>
            </a:r>
            <a:r>
              <a:rPr lang="en-IE"/>
              <a:t>, </a:t>
            </a:r>
            <a:r>
              <a:rPr lang="en-IE" u="sng"/>
              <a:t>morphological pattern</a:t>
            </a:r>
            <a:r>
              <a:rPr lang="en-IE"/>
              <a:t>, </a:t>
            </a:r>
            <a:r>
              <a:rPr lang="en-IE" u="sng"/>
              <a:t>etymology</a:t>
            </a:r>
            <a:r>
              <a:rPr lang="en-IE"/>
              <a:t> and set of senses.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1"/>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Kahoot Quiz</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Are these different lexical entries?</a:t>
            </a:r>
            <a:endParaRPr/>
          </a:p>
        </p:txBody>
      </p:sp>
      <p:sp>
        <p:nvSpPr>
          <p:cNvPr id="602" name="Google Shape;602;p52"/>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IE"/>
              <a:t>work vs works?</a:t>
            </a:r>
            <a:endParaRPr/>
          </a:p>
          <a:p>
            <a:pPr indent="-406400" lvl="0" marL="457200" rtl="0" algn="l">
              <a:spcBef>
                <a:spcPts val="0"/>
              </a:spcBef>
              <a:spcAft>
                <a:spcPts val="0"/>
              </a:spcAft>
              <a:buSzPts val="2800"/>
              <a:buChar char="•"/>
            </a:pPr>
            <a:r>
              <a:rPr lang="en-IE"/>
              <a:t>work vs worker?</a:t>
            </a:r>
            <a:endParaRPr/>
          </a:p>
          <a:p>
            <a:pPr indent="-406400" lvl="0" marL="457200" rtl="0" algn="l">
              <a:spcBef>
                <a:spcPts val="0"/>
              </a:spcBef>
              <a:spcAft>
                <a:spcPts val="0"/>
              </a:spcAft>
              <a:buSzPts val="2800"/>
              <a:buChar char="•"/>
            </a:pPr>
            <a:r>
              <a:rPr lang="en-IE"/>
              <a:t>work vs unwork?</a:t>
            </a:r>
            <a:endParaRPr/>
          </a:p>
          <a:p>
            <a:pPr indent="-406400" lvl="0" marL="457200" rtl="0" algn="l">
              <a:spcBef>
                <a:spcPts val="0"/>
              </a:spcBef>
              <a:spcAft>
                <a:spcPts val="0"/>
              </a:spcAft>
              <a:buSzPts val="2800"/>
              <a:buChar char="•"/>
            </a:pPr>
            <a:r>
              <a:rPr lang="en-IE"/>
              <a:t>work (noun) vs work </a:t>
            </a:r>
            <a:br>
              <a:rPr lang="en-IE"/>
            </a:br>
            <a:r>
              <a:rPr lang="en-IE"/>
              <a:t>(verb)?</a:t>
            </a:r>
            <a:endParaRPr/>
          </a:p>
          <a:p>
            <a:pPr indent="-406400" lvl="0" marL="457200" rtl="0" algn="l">
              <a:spcBef>
                <a:spcPts val="0"/>
              </a:spcBef>
              <a:spcAft>
                <a:spcPts val="0"/>
              </a:spcAft>
              <a:buSzPts val="2800"/>
              <a:buChar char="•"/>
            </a:pPr>
            <a:r>
              <a:rPr lang="en-IE"/>
              <a:t>lead (as in lead windows) vs </a:t>
            </a:r>
            <a:br>
              <a:rPr lang="en-IE"/>
            </a:br>
            <a:r>
              <a:rPr lang="en-IE"/>
              <a:t>lead (as in project lead)?</a:t>
            </a:r>
            <a:endParaRPr/>
          </a:p>
          <a:p>
            <a:pPr indent="-406400" lvl="0" marL="457200" rtl="0" algn="l">
              <a:spcBef>
                <a:spcPts val="0"/>
              </a:spcBef>
              <a:spcAft>
                <a:spcPts val="0"/>
              </a:spcAft>
              <a:buSzPts val="2800"/>
              <a:buChar char="•"/>
            </a:pPr>
            <a:r>
              <a:rPr lang="en-IE"/>
              <a:t>bank (as in Bank of Ireland) vs </a:t>
            </a:r>
            <a:br>
              <a:rPr lang="en-IE"/>
            </a:br>
            <a:r>
              <a:rPr lang="en-IE"/>
              <a:t>bank (as in river bank)?</a:t>
            </a:r>
            <a:endParaRPr/>
          </a:p>
        </p:txBody>
      </p:sp>
      <p:sp>
        <p:nvSpPr>
          <p:cNvPr id="603" name="Google Shape;603;p52"/>
          <p:cNvSpPr/>
          <p:nvPr/>
        </p:nvSpPr>
        <p:spPr>
          <a:xfrm>
            <a:off x="5882150" y="1748000"/>
            <a:ext cx="5795700" cy="550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800">
                <a:latin typeface="Calibri"/>
                <a:ea typeface="Calibri"/>
                <a:cs typeface="Calibri"/>
                <a:sym typeface="Calibri"/>
              </a:rPr>
              <a:t>No, these are two forms of the same verb</a:t>
            </a:r>
            <a:endParaRPr sz="1800">
              <a:latin typeface="Calibri"/>
              <a:ea typeface="Calibri"/>
              <a:cs typeface="Calibri"/>
              <a:sym typeface="Calibri"/>
            </a:endParaRPr>
          </a:p>
        </p:txBody>
      </p:sp>
      <p:sp>
        <p:nvSpPr>
          <p:cNvPr id="604" name="Google Shape;604;p52"/>
          <p:cNvSpPr/>
          <p:nvPr/>
        </p:nvSpPr>
        <p:spPr>
          <a:xfrm>
            <a:off x="5882150" y="2298200"/>
            <a:ext cx="5795700" cy="55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800">
                <a:latin typeface="Calibri"/>
                <a:ea typeface="Calibri"/>
                <a:cs typeface="Calibri"/>
                <a:sym typeface="Calibri"/>
              </a:rPr>
              <a:t>Yes, different part of speech, different lemma</a:t>
            </a:r>
            <a:endParaRPr sz="1800">
              <a:latin typeface="Calibri"/>
              <a:ea typeface="Calibri"/>
              <a:cs typeface="Calibri"/>
              <a:sym typeface="Calibri"/>
            </a:endParaRPr>
          </a:p>
        </p:txBody>
      </p:sp>
      <p:sp>
        <p:nvSpPr>
          <p:cNvPr id="605" name="Google Shape;605;p52"/>
          <p:cNvSpPr/>
          <p:nvPr/>
        </p:nvSpPr>
        <p:spPr>
          <a:xfrm>
            <a:off x="5882150" y="2848400"/>
            <a:ext cx="5795700" cy="55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800">
                <a:latin typeface="Calibri"/>
                <a:ea typeface="Calibri"/>
                <a:cs typeface="Calibri"/>
                <a:sym typeface="Calibri"/>
              </a:rPr>
              <a:t>Y</a:t>
            </a:r>
            <a:r>
              <a:rPr lang="en-IE" sz="1800">
                <a:latin typeface="Calibri"/>
                <a:ea typeface="Calibri"/>
                <a:cs typeface="Calibri"/>
                <a:sym typeface="Calibri"/>
              </a:rPr>
              <a:t>es, same part of speech, different lemma</a:t>
            </a:r>
            <a:endParaRPr sz="1800">
              <a:latin typeface="Calibri"/>
              <a:ea typeface="Calibri"/>
              <a:cs typeface="Calibri"/>
              <a:sym typeface="Calibri"/>
            </a:endParaRPr>
          </a:p>
        </p:txBody>
      </p:sp>
      <p:sp>
        <p:nvSpPr>
          <p:cNvPr id="606" name="Google Shape;606;p52"/>
          <p:cNvSpPr/>
          <p:nvPr/>
        </p:nvSpPr>
        <p:spPr>
          <a:xfrm>
            <a:off x="5882150" y="3398600"/>
            <a:ext cx="5795700" cy="55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800">
                <a:latin typeface="Calibri"/>
                <a:ea typeface="Calibri"/>
                <a:cs typeface="Calibri"/>
                <a:sym typeface="Calibri"/>
              </a:rPr>
              <a:t>Yes, different part of speech</a:t>
            </a:r>
            <a:endParaRPr sz="1800">
              <a:latin typeface="Calibri"/>
              <a:ea typeface="Calibri"/>
              <a:cs typeface="Calibri"/>
              <a:sym typeface="Calibri"/>
            </a:endParaRPr>
          </a:p>
        </p:txBody>
      </p:sp>
      <p:sp>
        <p:nvSpPr>
          <p:cNvPr id="607" name="Google Shape;607;p52"/>
          <p:cNvSpPr/>
          <p:nvPr/>
        </p:nvSpPr>
        <p:spPr>
          <a:xfrm>
            <a:off x="5882150" y="4100388"/>
            <a:ext cx="5795700" cy="55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800">
                <a:latin typeface="Calibri"/>
                <a:ea typeface="Calibri"/>
                <a:cs typeface="Calibri"/>
                <a:sym typeface="Calibri"/>
              </a:rPr>
              <a:t>Yes, different pronunciation</a:t>
            </a:r>
            <a:endParaRPr sz="1800">
              <a:latin typeface="Calibri"/>
              <a:ea typeface="Calibri"/>
              <a:cs typeface="Calibri"/>
              <a:sym typeface="Calibri"/>
            </a:endParaRPr>
          </a:p>
        </p:txBody>
      </p:sp>
      <p:sp>
        <p:nvSpPr>
          <p:cNvPr id="608" name="Google Shape;608;p52"/>
          <p:cNvSpPr/>
          <p:nvPr/>
        </p:nvSpPr>
        <p:spPr>
          <a:xfrm>
            <a:off x="5882150" y="4802175"/>
            <a:ext cx="5795700" cy="55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800">
                <a:latin typeface="Calibri"/>
                <a:ea typeface="Calibri"/>
                <a:cs typeface="Calibri"/>
                <a:sym typeface="Calibri"/>
              </a:rPr>
              <a:t>Actually, Yes! 1st is from Italian “banca” 2nd from Old English “hōbanca”</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The promise of linked open data for NLP</a:t>
            </a:r>
            <a:endParaRPr/>
          </a:p>
        </p:txBody>
      </p:sp>
      <p:sp>
        <p:nvSpPr>
          <p:cNvPr id="258" name="Google Shape;258;p17"/>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IE"/>
              <a:t>Representation and Modelling</a:t>
            </a:r>
            <a:endParaRPr/>
          </a:p>
          <a:p>
            <a:pPr indent="-406400" lvl="0" marL="457200" rtl="0" algn="l">
              <a:spcBef>
                <a:spcPts val="0"/>
              </a:spcBef>
              <a:spcAft>
                <a:spcPts val="0"/>
              </a:spcAft>
              <a:buSzPts val="2800"/>
              <a:buChar char="•"/>
            </a:pPr>
            <a:r>
              <a:rPr lang="en-IE"/>
              <a:t>Structural Interoperability</a:t>
            </a:r>
            <a:endParaRPr/>
          </a:p>
          <a:p>
            <a:pPr indent="-406400" lvl="0" marL="457200" rtl="0" algn="l">
              <a:spcBef>
                <a:spcPts val="0"/>
              </a:spcBef>
              <a:spcAft>
                <a:spcPts val="0"/>
              </a:spcAft>
              <a:buSzPts val="2800"/>
              <a:buChar char="•"/>
            </a:pPr>
            <a:r>
              <a:rPr lang="en-IE"/>
              <a:t>Federation </a:t>
            </a:r>
            <a:endParaRPr/>
          </a:p>
          <a:p>
            <a:pPr indent="-406400" lvl="0" marL="457200" rtl="0" algn="l">
              <a:spcBef>
                <a:spcPts val="0"/>
              </a:spcBef>
              <a:spcAft>
                <a:spcPts val="0"/>
              </a:spcAft>
              <a:buSzPts val="2800"/>
              <a:buChar char="•"/>
            </a:pPr>
            <a:r>
              <a:rPr lang="en-IE"/>
              <a:t>Ecosystem </a:t>
            </a:r>
            <a:endParaRPr/>
          </a:p>
          <a:p>
            <a:pPr indent="-406400" lvl="0" marL="457200" rtl="0" algn="l">
              <a:spcBef>
                <a:spcPts val="0"/>
              </a:spcBef>
              <a:spcAft>
                <a:spcPts val="0"/>
              </a:spcAft>
              <a:buSzPts val="2800"/>
              <a:buChar char="•"/>
            </a:pPr>
            <a:r>
              <a:rPr lang="en-IE"/>
              <a:t>Expressivity </a:t>
            </a:r>
            <a:endParaRPr/>
          </a:p>
          <a:p>
            <a:pPr indent="-406400" lvl="0" marL="457200" rtl="0" algn="l">
              <a:spcBef>
                <a:spcPts val="0"/>
              </a:spcBef>
              <a:spcAft>
                <a:spcPts val="0"/>
              </a:spcAft>
              <a:buSzPts val="2800"/>
              <a:buChar char="•"/>
            </a:pPr>
            <a:r>
              <a:rPr lang="en-IE"/>
              <a:t>Conceptual Interoperability </a:t>
            </a:r>
            <a:endParaRPr/>
          </a:p>
          <a:p>
            <a:pPr indent="-406400" lvl="0" marL="457200" rtl="0" algn="l">
              <a:spcBef>
                <a:spcPts val="0"/>
              </a:spcBef>
              <a:spcAft>
                <a:spcPts val="0"/>
              </a:spcAft>
              <a:buSzPts val="2800"/>
              <a:buChar char="•"/>
            </a:pPr>
            <a:r>
              <a:rPr lang="en-IE"/>
              <a:t>Dynamic Import </a:t>
            </a:r>
            <a:endParaRPr/>
          </a:p>
        </p:txBody>
      </p:sp>
      <p:sp>
        <p:nvSpPr>
          <p:cNvPr id="259" name="Google Shape;259;p17"/>
          <p:cNvSpPr txBox="1"/>
          <p:nvPr/>
        </p:nvSpPr>
        <p:spPr>
          <a:xfrm>
            <a:off x="991625" y="5180575"/>
            <a:ext cx="103056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E"/>
              <a:t>Towards open data for linguistics: Lexical Linked Data. Christian Chiarcos, John McCrae, Philipp Cimiano and Christiane Fellbaum, In: New Trends of Research in Ontologies and Lexical Resources, pp 7-25, (2013).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Forms</a:t>
            </a:r>
            <a:endParaRPr/>
          </a:p>
        </p:txBody>
      </p:sp>
      <p:sp>
        <p:nvSpPr>
          <p:cNvPr id="615" name="Google Shape;615;p53"/>
          <p:cNvSpPr/>
          <p:nvPr/>
        </p:nvSpPr>
        <p:spPr>
          <a:xfrm>
            <a:off x="5390375" y="4721400"/>
            <a:ext cx="1593900" cy="719400"/>
          </a:xfrm>
          <a:prstGeom prst="roundRect">
            <a:avLst>
              <a:gd fmla="val 16667" name="adj"/>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Ubuntu"/>
                <a:ea typeface="Ubuntu"/>
                <a:cs typeface="Ubuntu"/>
                <a:sym typeface="Ubuntu"/>
              </a:rPr>
              <a:t>EDEMA</a:t>
            </a:r>
            <a:endParaRPr sz="2400">
              <a:latin typeface="Ubuntu"/>
              <a:ea typeface="Ubuntu"/>
              <a:cs typeface="Ubuntu"/>
              <a:sym typeface="Ubuntu"/>
            </a:endParaRPr>
          </a:p>
        </p:txBody>
      </p:sp>
      <p:sp>
        <p:nvSpPr>
          <p:cNvPr id="616" name="Google Shape;616;p53"/>
          <p:cNvSpPr/>
          <p:nvPr/>
        </p:nvSpPr>
        <p:spPr>
          <a:xfrm>
            <a:off x="7436900" y="1997225"/>
            <a:ext cx="2440800" cy="5829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Ubuntu"/>
                <a:ea typeface="Ubuntu"/>
                <a:cs typeface="Ubuntu"/>
                <a:sym typeface="Ubuntu"/>
              </a:rPr>
              <a:t>“Edema”</a:t>
            </a:r>
            <a:endParaRPr sz="1800">
              <a:latin typeface="Ubuntu"/>
              <a:ea typeface="Ubuntu"/>
              <a:cs typeface="Ubuntu"/>
              <a:sym typeface="Ubuntu"/>
            </a:endParaRPr>
          </a:p>
        </p:txBody>
      </p:sp>
      <p:sp>
        <p:nvSpPr>
          <p:cNvPr id="617" name="Google Shape;617;p53"/>
          <p:cNvSpPr/>
          <p:nvPr/>
        </p:nvSpPr>
        <p:spPr>
          <a:xfrm>
            <a:off x="2314300" y="1997225"/>
            <a:ext cx="2440800" cy="582900"/>
          </a:xfrm>
          <a:prstGeom prst="ellipse">
            <a:avLst/>
          </a:prstGeom>
          <a:solidFill>
            <a:srgbClr val="0F9D5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Ubuntu"/>
                <a:ea typeface="Ubuntu"/>
                <a:cs typeface="Ubuntu"/>
                <a:sym typeface="Ubuntu"/>
              </a:rPr>
              <a:t>“Edemata”</a:t>
            </a:r>
            <a:endParaRPr sz="1800">
              <a:latin typeface="Ubuntu"/>
              <a:ea typeface="Ubuntu"/>
              <a:cs typeface="Ubuntu"/>
              <a:sym typeface="Ubuntu"/>
            </a:endParaRPr>
          </a:p>
        </p:txBody>
      </p:sp>
      <p:sp>
        <p:nvSpPr>
          <p:cNvPr id="618" name="Google Shape;618;p53"/>
          <p:cNvSpPr/>
          <p:nvPr/>
        </p:nvSpPr>
        <p:spPr>
          <a:xfrm>
            <a:off x="3436825" y="3291063"/>
            <a:ext cx="2195100" cy="719400"/>
          </a:xfrm>
          <a:prstGeom prst="rect">
            <a:avLst/>
          </a:prstGeom>
          <a:solidFill>
            <a:srgbClr val="F4B4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Ubuntu"/>
                <a:ea typeface="Ubuntu"/>
                <a:cs typeface="Ubuntu"/>
                <a:sym typeface="Ubuntu"/>
              </a:rPr>
              <a:t>number=plural</a:t>
            </a:r>
            <a:endParaRPr sz="1800">
              <a:solidFill>
                <a:srgbClr val="FFFFFF"/>
              </a:solidFill>
              <a:latin typeface="Ubuntu"/>
              <a:ea typeface="Ubuntu"/>
              <a:cs typeface="Ubuntu"/>
              <a:sym typeface="Ubuntu"/>
            </a:endParaRPr>
          </a:p>
        </p:txBody>
      </p:sp>
      <p:sp>
        <p:nvSpPr>
          <p:cNvPr id="619" name="Google Shape;619;p53"/>
          <p:cNvSpPr/>
          <p:nvPr/>
        </p:nvSpPr>
        <p:spPr>
          <a:xfrm>
            <a:off x="6740450" y="3282438"/>
            <a:ext cx="2195100" cy="719400"/>
          </a:xfrm>
          <a:prstGeom prst="rect">
            <a:avLst/>
          </a:prstGeom>
          <a:solidFill>
            <a:srgbClr val="F4B4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Ubuntu"/>
                <a:ea typeface="Ubuntu"/>
                <a:cs typeface="Ubuntu"/>
                <a:sym typeface="Ubuntu"/>
              </a:rPr>
              <a:t>number=singular</a:t>
            </a:r>
            <a:endParaRPr sz="1800">
              <a:solidFill>
                <a:srgbClr val="FFFFFF"/>
              </a:solidFill>
              <a:latin typeface="Ubuntu"/>
              <a:ea typeface="Ubuntu"/>
              <a:cs typeface="Ubuntu"/>
              <a:sym typeface="Ubuntu"/>
            </a:endParaRPr>
          </a:p>
        </p:txBody>
      </p:sp>
      <p:cxnSp>
        <p:nvCxnSpPr>
          <p:cNvPr id="620" name="Google Shape;620;p53"/>
          <p:cNvCxnSpPr>
            <a:stCxn id="615" idx="0"/>
            <a:endCxn id="618" idx="2"/>
          </p:cNvCxnSpPr>
          <p:nvPr/>
        </p:nvCxnSpPr>
        <p:spPr>
          <a:xfrm rot="10800000">
            <a:off x="4534325" y="4010400"/>
            <a:ext cx="1653000" cy="711000"/>
          </a:xfrm>
          <a:prstGeom prst="straightConnector1">
            <a:avLst/>
          </a:prstGeom>
          <a:noFill/>
          <a:ln cap="flat" cmpd="sng" w="28575">
            <a:solidFill>
              <a:srgbClr val="424242"/>
            </a:solidFill>
            <a:prstDash val="solid"/>
            <a:round/>
            <a:headEnd len="med" w="med" type="none"/>
            <a:tailEnd len="med" w="med" type="triangle"/>
          </a:ln>
        </p:spPr>
      </p:cxnSp>
      <p:cxnSp>
        <p:nvCxnSpPr>
          <p:cNvPr id="621" name="Google Shape;621;p53"/>
          <p:cNvCxnSpPr>
            <a:stCxn id="615" idx="0"/>
            <a:endCxn id="619" idx="2"/>
          </p:cNvCxnSpPr>
          <p:nvPr/>
        </p:nvCxnSpPr>
        <p:spPr>
          <a:xfrm flipH="1" rot="10800000">
            <a:off x="6187325" y="4001700"/>
            <a:ext cx="1650600" cy="719700"/>
          </a:xfrm>
          <a:prstGeom prst="straightConnector1">
            <a:avLst/>
          </a:prstGeom>
          <a:noFill/>
          <a:ln cap="flat" cmpd="sng" w="28575">
            <a:solidFill>
              <a:srgbClr val="424242"/>
            </a:solidFill>
            <a:prstDash val="solid"/>
            <a:round/>
            <a:headEnd len="med" w="med" type="none"/>
            <a:tailEnd len="med" w="med" type="triangle"/>
          </a:ln>
        </p:spPr>
      </p:cxnSp>
      <p:cxnSp>
        <p:nvCxnSpPr>
          <p:cNvPr id="622" name="Google Shape;622;p53"/>
          <p:cNvCxnSpPr>
            <a:stCxn id="618" idx="0"/>
            <a:endCxn id="617" idx="4"/>
          </p:cNvCxnSpPr>
          <p:nvPr/>
        </p:nvCxnSpPr>
        <p:spPr>
          <a:xfrm rot="10800000">
            <a:off x="3534775" y="2580063"/>
            <a:ext cx="999600" cy="711000"/>
          </a:xfrm>
          <a:prstGeom prst="straightConnector1">
            <a:avLst/>
          </a:prstGeom>
          <a:noFill/>
          <a:ln cap="flat" cmpd="sng" w="28575">
            <a:solidFill>
              <a:srgbClr val="424242"/>
            </a:solidFill>
            <a:prstDash val="solid"/>
            <a:round/>
            <a:headEnd len="med" w="med" type="none"/>
            <a:tailEnd len="med" w="med" type="triangle"/>
          </a:ln>
        </p:spPr>
      </p:cxnSp>
      <p:cxnSp>
        <p:nvCxnSpPr>
          <p:cNvPr id="623" name="Google Shape;623;p53"/>
          <p:cNvCxnSpPr>
            <a:stCxn id="619" idx="0"/>
            <a:endCxn id="616" idx="4"/>
          </p:cNvCxnSpPr>
          <p:nvPr/>
        </p:nvCxnSpPr>
        <p:spPr>
          <a:xfrm flipH="1" rot="10800000">
            <a:off x="7838000" y="2580138"/>
            <a:ext cx="819300" cy="702300"/>
          </a:xfrm>
          <a:prstGeom prst="straightConnector1">
            <a:avLst/>
          </a:prstGeom>
          <a:noFill/>
          <a:ln cap="flat" cmpd="sng" w="28575">
            <a:solidFill>
              <a:srgbClr val="42424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Modelling example</a:t>
            </a:r>
            <a:endParaRPr/>
          </a:p>
        </p:txBody>
      </p:sp>
      <p:sp>
        <p:nvSpPr>
          <p:cNvPr id="630" name="Google Shape;630;p54"/>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&lt;</a:t>
            </a:r>
            <a:r>
              <a:rPr lang="en-IE" u="sng">
                <a:solidFill>
                  <a:schemeClr val="hlink"/>
                </a:solidFill>
                <a:hlinkClick r:id="rId3"/>
              </a:rPr>
              <a:t>http://www.example.com/work</a:t>
            </a:r>
            <a:r>
              <a:rPr lang="en-IE"/>
              <a:t>&gt; a ontolex:LexicalEntry ;</a:t>
            </a:r>
            <a:endParaRPr/>
          </a:p>
          <a:p>
            <a:pPr indent="0" lvl="0" marL="0" rtl="0" algn="l">
              <a:spcBef>
                <a:spcPts val="1000"/>
              </a:spcBef>
              <a:spcAft>
                <a:spcPts val="0"/>
              </a:spcAft>
              <a:buNone/>
            </a:pPr>
            <a:r>
              <a:rPr lang="en-IE"/>
              <a:t>  ontolex:canonicalForm [ ontolex:writtenRep “work”@en ] ;</a:t>
            </a:r>
            <a:endParaRPr/>
          </a:p>
          <a:p>
            <a:pPr indent="0" lvl="0" marL="0" rtl="0" algn="l">
              <a:spcBef>
                <a:spcPts val="1000"/>
              </a:spcBef>
              <a:spcAft>
                <a:spcPts val="0"/>
              </a:spcAft>
              <a:buNone/>
            </a:pPr>
            <a:r>
              <a:rPr lang="en-IE"/>
              <a:t>  ontolex:otherForm [ ontolex:writtenRep “works”@en ]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&lt;</a:t>
            </a:r>
            <a:r>
              <a:rPr lang="en-IE" u="sng">
                <a:solidFill>
                  <a:schemeClr val="hlink"/>
                </a:solidFill>
                <a:hlinkClick r:id="rId4"/>
              </a:rPr>
              <a:t>http://www.example.com/worker</a:t>
            </a:r>
            <a:r>
              <a:rPr lang="en-IE"/>
              <a:t>&gt; a ontolex:LexicalEntry ;</a:t>
            </a:r>
            <a:endParaRPr/>
          </a:p>
          <a:p>
            <a:pPr indent="0" lvl="0" marL="0" rtl="0" algn="l">
              <a:spcBef>
                <a:spcPts val="1000"/>
              </a:spcBef>
              <a:spcAft>
                <a:spcPts val="0"/>
              </a:spcAft>
              <a:buClr>
                <a:schemeClr val="dk1"/>
              </a:buClr>
              <a:buSzPts val="1100"/>
              <a:buFont typeface="Arial"/>
              <a:buNone/>
            </a:pPr>
            <a:r>
              <a:rPr lang="en-IE"/>
              <a:t>  ontolex:canonicalForm [ ontolex:writtenRep “worker”@en ]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Senses</a:t>
            </a:r>
            <a:endParaRPr/>
          </a:p>
        </p:txBody>
      </p:sp>
      <p:sp>
        <p:nvSpPr>
          <p:cNvPr id="637" name="Google Shape;637;p55"/>
          <p:cNvSpPr/>
          <p:nvPr/>
        </p:nvSpPr>
        <p:spPr>
          <a:xfrm>
            <a:off x="3758813" y="1734750"/>
            <a:ext cx="1593900" cy="719400"/>
          </a:xfrm>
          <a:prstGeom prst="roundRect">
            <a:avLst>
              <a:gd fmla="val 16667" name="adj"/>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rgbClr val="FFFFFF"/>
                </a:solidFill>
                <a:latin typeface="Ubuntu"/>
                <a:ea typeface="Ubuntu"/>
                <a:cs typeface="Ubuntu"/>
                <a:sym typeface="Ubuntu"/>
              </a:rPr>
              <a:t>EDEMA</a:t>
            </a:r>
            <a:endParaRPr sz="2400">
              <a:solidFill>
                <a:srgbClr val="FFFFFF"/>
              </a:solidFill>
              <a:latin typeface="Ubuntu"/>
              <a:ea typeface="Ubuntu"/>
              <a:cs typeface="Ubuntu"/>
              <a:sym typeface="Ubuntu"/>
            </a:endParaRPr>
          </a:p>
        </p:txBody>
      </p:sp>
      <p:sp>
        <p:nvSpPr>
          <p:cNvPr id="638" name="Google Shape;638;p55"/>
          <p:cNvSpPr/>
          <p:nvPr/>
        </p:nvSpPr>
        <p:spPr>
          <a:xfrm>
            <a:off x="7645613" y="1734750"/>
            <a:ext cx="1593900" cy="719400"/>
          </a:xfrm>
          <a:prstGeom prst="roundRect">
            <a:avLst>
              <a:gd fmla="val 16667" name="adj"/>
            </a:avLst>
          </a:prstGeom>
          <a:solidFill>
            <a:srgbClr val="0277B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rgbClr val="FFFFFF"/>
                </a:solidFill>
                <a:latin typeface="Ubuntu"/>
                <a:ea typeface="Ubuntu"/>
                <a:cs typeface="Ubuntu"/>
                <a:sym typeface="Ubuntu"/>
              </a:rPr>
              <a:t>DROPSY</a:t>
            </a:r>
            <a:endParaRPr sz="2400">
              <a:solidFill>
                <a:srgbClr val="FFFFFF"/>
              </a:solidFill>
              <a:latin typeface="Ubuntu"/>
              <a:ea typeface="Ubuntu"/>
              <a:cs typeface="Ubuntu"/>
              <a:sym typeface="Ubuntu"/>
            </a:endParaRPr>
          </a:p>
        </p:txBody>
      </p:sp>
      <p:sp>
        <p:nvSpPr>
          <p:cNvPr id="639" name="Google Shape;639;p55"/>
          <p:cNvSpPr/>
          <p:nvPr/>
        </p:nvSpPr>
        <p:spPr>
          <a:xfrm>
            <a:off x="2123738" y="5033725"/>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dbpedia:Edema</a:t>
            </a:r>
            <a:endParaRPr sz="1300">
              <a:latin typeface="Roboto Mono"/>
              <a:ea typeface="Roboto Mono"/>
              <a:cs typeface="Roboto Mono"/>
              <a:sym typeface="Roboto Mono"/>
            </a:endParaRPr>
          </a:p>
        </p:txBody>
      </p:sp>
      <p:sp>
        <p:nvSpPr>
          <p:cNvPr id="640" name="Google Shape;640;p55"/>
          <p:cNvSpPr/>
          <p:nvPr/>
        </p:nvSpPr>
        <p:spPr>
          <a:xfrm>
            <a:off x="6994163" y="4951600"/>
            <a:ext cx="3074100" cy="719400"/>
          </a:xfrm>
          <a:prstGeom prst="ellipse">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300">
                <a:latin typeface="Roboto Mono"/>
                <a:ea typeface="Roboto Mono"/>
                <a:cs typeface="Roboto Mono"/>
                <a:sym typeface="Roboto Mono"/>
              </a:rPr>
              <a:t>dbpedia:Fish_Dropsy</a:t>
            </a:r>
            <a:endParaRPr sz="1300">
              <a:latin typeface="Roboto Mono"/>
              <a:ea typeface="Roboto Mono"/>
              <a:cs typeface="Roboto Mono"/>
              <a:sym typeface="Roboto Mono"/>
            </a:endParaRPr>
          </a:p>
        </p:txBody>
      </p:sp>
      <p:sp>
        <p:nvSpPr>
          <p:cNvPr id="641" name="Google Shape;641;p55"/>
          <p:cNvSpPr/>
          <p:nvPr/>
        </p:nvSpPr>
        <p:spPr>
          <a:xfrm>
            <a:off x="2863988" y="3191850"/>
            <a:ext cx="1593900" cy="619200"/>
          </a:xfrm>
          <a:prstGeom prst="hexagon">
            <a:avLst>
              <a:gd fmla="val 25000" name="adj"/>
              <a:gd fmla="val 115470" name="vf"/>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5"/>
          <p:cNvSpPr/>
          <p:nvPr/>
        </p:nvSpPr>
        <p:spPr>
          <a:xfrm>
            <a:off x="5352713" y="3216825"/>
            <a:ext cx="1593900" cy="619200"/>
          </a:xfrm>
          <a:prstGeom prst="hexagon">
            <a:avLst>
              <a:gd fmla="val 25000" name="adj"/>
              <a:gd fmla="val 115470" name="vf"/>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solidFill>
                  <a:srgbClr val="FFFFFF"/>
                </a:solidFill>
                <a:latin typeface="Ubuntu"/>
                <a:ea typeface="Ubuntu"/>
                <a:cs typeface="Ubuntu"/>
                <a:sym typeface="Ubuntu"/>
              </a:rPr>
              <a:t>dating=old</a:t>
            </a:r>
            <a:endParaRPr>
              <a:solidFill>
                <a:srgbClr val="FFFFFF"/>
              </a:solidFill>
              <a:latin typeface="Ubuntu"/>
              <a:ea typeface="Ubuntu"/>
              <a:cs typeface="Ubuntu"/>
              <a:sym typeface="Ubuntu"/>
            </a:endParaRPr>
          </a:p>
        </p:txBody>
      </p:sp>
      <p:sp>
        <p:nvSpPr>
          <p:cNvPr id="643" name="Google Shape;643;p55"/>
          <p:cNvSpPr/>
          <p:nvPr/>
        </p:nvSpPr>
        <p:spPr>
          <a:xfrm>
            <a:off x="7645388" y="3305475"/>
            <a:ext cx="1593900" cy="619200"/>
          </a:xfrm>
          <a:prstGeom prst="hexagon">
            <a:avLst>
              <a:gd fmla="val 25000" name="adj"/>
              <a:gd fmla="val 115470" name="vf"/>
            </a:avLst>
          </a:prstGeom>
          <a:solidFill>
            <a:srgbClr val="DB443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 name="Google Shape;644;p55"/>
          <p:cNvCxnSpPr>
            <a:stCxn id="637" idx="2"/>
          </p:cNvCxnSpPr>
          <p:nvPr/>
        </p:nvCxnSpPr>
        <p:spPr>
          <a:xfrm flipH="1">
            <a:off x="3633863" y="2454150"/>
            <a:ext cx="921900" cy="774300"/>
          </a:xfrm>
          <a:prstGeom prst="straightConnector1">
            <a:avLst/>
          </a:prstGeom>
          <a:noFill/>
          <a:ln cap="flat" cmpd="sng" w="28575">
            <a:solidFill>
              <a:srgbClr val="424242"/>
            </a:solidFill>
            <a:prstDash val="solid"/>
            <a:round/>
            <a:headEnd len="med" w="med" type="none"/>
            <a:tailEnd len="med" w="med" type="triangle"/>
          </a:ln>
        </p:spPr>
      </p:cxnSp>
      <p:cxnSp>
        <p:nvCxnSpPr>
          <p:cNvPr id="645" name="Google Shape;645;p55"/>
          <p:cNvCxnSpPr/>
          <p:nvPr/>
        </p:nvCxnSpPr>
        <p:spPr>
          <a:xfrm>
            <a:off x="8442563" y="2463350"/>
            <a:ext cx="0" cy="883500"/>
          </a:xfrm>
          <a:prstGeom prst="straightConnector1">
            <a:avLst/>
          </a:prstGeom>
          <a:noFill/>
          <a:ln cap="flat" cmpd="sng" w="28575">
            <a:solidFill>
              <a:srgbClr val="424242"/>
            </a:solidFill>
            <a:prstDash val="solid"/>
            <a:round/>
            <a:headEnd len="med" w="med" type="none"/>
            <a:tailEnd len="med" w="med" type="triangle"/>
          </a:ln>
        </p:spPr>
      </p:cxnSp>
      <p:cxnSp>
        <p:nvCxnSpPr>
          <p:cNvPr id="646" name="Google Shape;646;p55"/>
          <p:cNvCxnSpPr>
            <a:endCxn id="639" idx="0"/>
          </p:cNvCxnSpPr>
          <p:nvPr/>
        </p:nvCxnSpPr>
        <p:spPr>
          <a:xfrm flipH="1">
            <a:off x="3660788" y="3792925"/>
            <a:ext cx="300" cy="1240800"/>
          </a:xfrm>
          <a:prstGeom prst="straightConnector1">
            <a:avLst/>
          </a:prstGeom>
          <a:noFill/>
          <a:ln cap="flat" cmpd="sng" w="28575">
            <a:solidFill>
              <a:srgbClr val="424242"/>
            </a:solidFill>
            <a:prstDash val="solid"/>
            <a:round/>
            <a:headEnd len="med" w="med" type="none"/>
            <a:tailEnd len="med" w="med" type="triangle"/>
          </a:ln>
        </p:spPr>
      </p:cxnSp>
      <p:cxnSp>
        <p:nvCxnSpPr>
          <p:cNvPr id="647" name="Google Shape;647;p55"/>
          <p:cNvCxnSpPr>
            <a:endCxn id="639" idx="0"/>
          </p:cNvCxnSpPr>
          <p:nvPr/>
        </p:nvCxnSpPr>
        <p:spPr>
          <a:xfrm flipH="1">
            <a:off x="3660788" y="3820225"/>
            <a:ext cx="2523300" cy="1213500"/>
          </a:xfrm>
          <a:prstGeom prst="straightConnector1">
            <a:avLst/>
          </a:prstGeom>
          <a:noFill/>
          <a:ln cap="flat" cmpd="sng" w="28575">
            <a:solidFill>
              <a:srgbClr val="424242"/>
            </a:solidFill>
            <a:prstDash val="solid"/>
            <a:round/>
            <a:headEnd len="med" w="med" type="none"/>
            <a:tailEnd len="med" w="med" type="triangle"/>
          </a:ln>
        </p:spPr>
      </p:cxnSp>
      <p:cxnSp>
        <p:nvCxnSpPr>
          <p:cNvPr id="648" name="Google Shape;648;p55"/>
          <p:cNvCxnSpPr>
            <a:endCxn id="640" idx="0"/>
          </p:cNvCxnSpPr>
          <p:nvPr/>
        </p:nvCxnSpPr>
        <p:spPr>
          <a:xfrm>
            <a:off x="8515313" y="3938800"/>
            <a:ext cx="15900" cy="1012800"/>
          </a:xfrm>
          <a:prstGeom prst="straightConnector1">
            <a:avLst/>
          </a:prstGeom>
          <a:noFill/>
          <a:ln cap="flat" cmpd="sng" w="28575">
            <a:solidFill>
              <a:srgbClr val="424242"/>
            </a:solidFill>
            <a:prstDash val="solid"/>
            <a:round/>
            <a:headEnd len="med" w="med" type="none"/>
            <a:tailEnd len="med" w="med" type="triangle"/>
          </a:ln>
        </p:spPr>
      </p:cxnSp>
      <p:cxnSp>
        <p:nvCxnSpPr>
          <p:cNvPr id="649" name="Google Shape;649;p55"/>
          <p:cNvCxnSpPr>
            <a:stCxn id="638" idx="2"/>
            <a:endCxn id="642" idx="5"/>
          </p:cNvCxnSpPr>
          <p:nvPr/>
        </p:nvCxnSpPr>
        <p:spPr>
          <a:xfrm flipH="1">
            <a:off x="6791963" y="2454150"/>
            <a:ext cx="1650600" cy="762600"/>
          </a:xfrm>
          <a:prstGeom prst="straightConnector1">
            <a:avLst/>
          </a:prstGeom>
          <a:noFill/>
          <a:ln cap="flat" cmpd="sng" w="28575">
            <a:solidFill>
              <a:srgbClr val="424242"/>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6"/>
          <p:cNvSpPr txBox="1"/>
          <p:nvPr>
            <p:ph type="title"/>
          </p:nvPr>
        </p:nvSpPr>
        <p:spPr>
          <a:xfrm>
            <a:off x="838200" y="365125"/>
            <a:ext cx="2930400" cy="533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OntoLex- Lemon Model</a:t>
            </a:r>
            <a:endParaRPr/>
          </a:p>
        </p:txBody>
      </p:sp>
      <p:pic>
        <p:nvPicPr>
          <p:cNvPr descr="Lemon_OntoLex_Core.png" id="656" name="Google Shape;656;p56"/>
          <p:cNvPicPr preferRelativeResize="0"/>
          <p:nvPr/>
        </p:nvPicPr>
        <p:blipFill>
          <a:blip r:embed="rId3">
            <a:alphaModFix/>
          </a:blip>
          <a:stretch>
            <a:fillRect/>
          </a:stretch>
        </p:blipFill>
        <p:spPr>
          <a:xfrm>
            <a:off x="3368275" y="279750"/>
            <a:ext cx="8757450" cy="5567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Simple Entries</a:t>
            </a:r>
            <a:endParaRPr/>
          </a:p>
        </p:txBody>
      </p:sp>
      <p:sp>
        <p:nvSpPr>
          <p:cNvPr id="663" name="Google Shape;663;p57"/>
          <p:cNvSpPr txBox="1"/>
          <p:nvPr/>
        </p:nvSpPr>
        <p:spPr>
          <a:xfrm>
            <a:off x="2753525" y="1966600"/>
            <a:ext cx="8259000" cy="24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800">
                <a:solidFill>
                  <a:srgbClr val="DB4437"/>
                </a:solidFill>
                <a:latin typeface="Roboto Mono"/>
                <a:ea typeface="Roboto Mono"/>
                <a:cs typeface="Roboto Mono"/>
                <a:sym typeface="Roboto Mono"/>
              </a:rPr>
              <a:t>@prefix</a:t>
            </a:r>
            <a:r>
              <a:rPr lang="en-IE" sz="1800">
                <a:latin typeface="Roboto Mono"/>
                <a:ea typeface="Roboto Mono"/>
                <a:cs typeface="Roboto Mono"/>
                <a:sym typeface="Roboto Mono"/>
              </a:rPr>
              <a:t> ontolex: &lt;</a:t>
            </a:r>
            <a:r>
              <a:rPr lang="en-IE" sz="1800" u="sng">
                <a:solidFill>
                  <a:srgbClr val="4FC3F7"/>
                </a:solidFill>
                <a:latin typeface="Roboto Mono"/>
                <a:ea typeface="Roboto Mono"/>
                <a:cs typeface="Roboto Mono"/>
                <a:sym typeface="Roboto Mono"/>
                <a:hlinkClick r:id="rId3">
                  <a:extLst>
                    <a:ext uri="{A12FA001-AC4F-418D-AE19-62706E023703}">
                      <ahyp:hlinkClr val="tx"/>
                    </a:ext>
                  </a:extLst>
                </a:hlinkClick>
              </a:rPr>
              <a:t>http://www.w3.org/ns/lemon/ontolex#</a:t>
            </a:r>
            <a:r>
              <a:rPr lang="en-IE" sz="1800">
                <a:latin typeface="Roboto Mono"/>
                <a:ea typeface="Roboto Mono"/>
                <a:cs typeface="Roboto Mono"/>
                <a:sym typeface="Roboto Mono"/>
              </a:rPr>
              <a:t>&gt; .</a:t>
            </a:r>
            <a:endParaRPr sz="1800">
              <a:latin typeface="Roboto Mono"/>
              <a:ea typeface="Roboto Mono"/>
              <a:cs typeface="Roboto Mono"/>
              <a:sym typeface="Roboto Mono"/>
            </a:endParaRPr>
          </a:p>
          <a:p>
            <a:pPr indent="0" lvl="0" marL="0" rtl="0" algn="l">
              <a:spcBef>
                <a:spcPts val="0"/>
              </a:spcBef>
              <a:spcAft>
                <a:spcPts val="0"/>
              </a:spcAft>
              <a:buNone/>
            </a:pPr>
            <a:r>
              <a:rPr lang="en-IE" sz="1800">
                <a:solidFill>
                  <a:srgbClr val="DB4437"/>
                </a:solidFill>
                <a:latin typeface="Roboto Mono"/>
                <a:ea typeface="Roboto Mono"/>
                <a:cs typeface="Roboto Mono"/>
                <a:sym typeface="Roboto Mono"/>
              </a:rPr>
              <a:t>@prefix</a:t>
            </a:r>
            <a:r>
              <a:rPr lang="en-IE" sz="1800">
                <a:latin typeface="Roboto Mono"/>
                <a:ea typeface="Roboto Mono"/>
                <a:cs typeface="Roboto Mono"/>
                <a:sym typeface="Roboto Mono"/>
              </a:rPr>
              <a:t> skos: &lt;</a:t>
            </a:r>
            <a:r>
              <a:rPr lang="en-IE" sz="1800" u="sng">
                <a:solidFill>
                  <a:srgbClr val="4FC3F7"/>
                </a:solidFill>
                <a:latin typeface="Roboto Mono"/>
                <a:ea typeface="Roboto Mono"/>
                <a:cs typeface="Roboto Mono"/>
                <a:sym typeface="Roboto Mono"/>
                <a:hlinkClick r:id="rId4">
                  <a:extLst>
                    <a:ext uri="{A12FA001-AC4F-418D-AE19-62706E023703}">
                      <ahyp:hlinkClr val="tx"/>
                    </a:ext>
                  </a:extLst>
                </a:hlinkClick>
              </a:rPr>
              <a:t>http://www.w3.org/2004/02/skos/core#</a:t>
            </a:r>
            <a:r>
              <a:rPr lang="en-IE" sz="1800">
                <a:latin typeface="Roboto Mono"/>
                <a:ea typeface="Roboto Mono"/>
                <a:cs typeface="Roboto Mono"/>
                <a:sym typeface="Roboto Mono"/>
              </a:rPr>
              <a:t>&gt; .</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IE" sz="1800">
                <a:solidFill>
                  <a:srgbClr val="0F9D58"/>
                </a:solidFill>
                <a:latin typeface="Roboto Mono"/>
                <a:ea typeface="Roboto Mono"/>
                <a:cs typeface="Roboto Mono"/>
                <a:sym typeface="Roboto Mono"/>
              </a:rPr>
              <a:t>&lt;#cat&gt;</a:t>
            </a:r>
            <a:r>
              <a:rPr lang="en-IE" sz="1800">
                <a:latin typeface="Roboto Mono"/>
                <a:ea typeface="Roboto Mono"/>
                <a:cs typeface="Roboto Mono"/>
                <a:sym typeface="Roboto Mono"/>
              </a:rPr>
              <a:t> a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Word ;</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canonicalForm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writtenRep </a:t>
            </a:r>
            <a:r>
              <a:rPr lang="en-IE" sz="1800">
                <a:solidFill>
                  <a:srgbClr val="737373"/>
                </a:solidFill>
                <a:latin typeface="Roboto Mono"/>
                <a:ea typeface="Roboto Mono"/>
                <a:cs typeface="Roboto Mono"/>
                <a:sym typeface="Roboto Mono"/>
              </a:rPr>
              <a:t>“cat”@en</a:t>
            </a:r>
            <a:r>
              <a:rPr lang="en-IE" sz="1800">
                <a:latin typeface="Roboto Mono"/>
                <a:ea typeface="Roboto Mono"/>
                <a:cs typeface="Roboto Mono"/>
                <a:sym typeface="Roboto Mono"/>
              </a:rPr>
              <a:t> ] ;</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denotes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skos:</a:t>
            </a:r>
            <a:r>
              <a:rPr lang="en-IE" sz="1800">
                <a:latin typeface="Roboto Mono"/>
                <a:ea typeface="Roboto Mono"/>
                <a:cs typeface="Roboto Mono"/>
                <a:sym typeface="Roboto Mono"/>
              </a:rPr>
              <a:t>definition </a:t>
            </a:r>
            <a:r>
              <a:rPr lang="en-IE" sz="1800">
                <a:solidFill>
                  <a:srgbClr val="737373"/>
                </a:solidFill>
                <a:latin typeface="Roboto Mono"/>
                <a:ea typeface="Roboto Mono"/>
                <a:cs typeface="Roboto Mono"/>
                <a:sym typeface="Roboto Mono"/>
              </a:rPr>
              <a:t>“A four-legged, furry animal”@en</a:t>
            </a:r>
            <a:r>
              <a:rPr lang="en-IE" sz="1800">
                <a:latin typeface="Roboto Mono"/>
                <a:ea typeface="Roboto Mono"/>
                <a:cs typeface="Roboto Mono"/>
                <a:sym typeface="Roboto Mono"/>
              </a:rPr>
              <a:t> ] .</a:t>
            </a:r>
            <a:endParaRPr sz="1800">
              <a:latin typeface="Roboto Mono"/>
              <a:ea typeface="Roboto Mono"/>
              <a:cs typeface="Roboto Mono"/>
              <a:sym typeface="Roboto Mono"/>
            </a:endParaRPr>
          </a:p>
        </p:txBody>
      </p:sp>
      <p:sp>
        <p:nvSpPr>
          <p:cNvPr id="664" name="Google Shape;664;p57"/>
          <p:cNvSpPr/>
          <p:nvPr/>
        </p:nvSpPr>
        <p:spPr>
          <a:xfrm>
            <a:off x="8284525" y="626825"/>
            <a:ext cx="1831200" cy="778200"/>
          </a:xfrm>
          <a:prstGeom prst="roundRect">
            <a:avLst>
              <a:gd fmla="val 16667" name="adj"/>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Ubuntu"/>
                <a:ea typeface="Ubuntu"/>
                <a:cs typeface="Ubuntu"/>
                <a:sym typeface="Ubuntu"/>
              </a:rPr>
              <a:t>OntoLex Namespace</a:t>
            </a:r>
            <a:endParaRPr sz="1800">
              <a:solidFill>
                <a:srgbClr val="FFFFFF"/>
              </a:solidFill>
              <a:latin typeface="Ubuntu"/>
              <a:ea typeface="Ubuntu"/>
              <a:cs typeface="Ubuntu"/>
              <a:sym typeface="Ubuntu"/>
            </a:endParaRPr>
          </a:p>
        </p:txBody>
      </p:sp>
      <p:cxnSp>
        <p:nvCxnSpPr>
          <p:cNvPr id="665" name="Google Shape;665;p57"/>
          <p:cNvCxnSpPr>
            <a:stCxn id="664" idx="2"/>
          </p:cNvCxnSpPr>
          <p:nvPr/>
        </p:nvCxnSpPr>
        <p:spPr>
          <a:xfrm flipH="1">
            <a:off x="7916725" y="1405025"/>
            <a:ext cx="1283400" cy="600900"/>
          </a:xfrm>
          <a:prstGeom prst="straightConnector1">
            <a:avLst/>
          </a:prstGeom>
          <a:noFill/>
          <a:ln cap="flat" cmpd="sng" w="28575">
            <a:solidFill>
              <a:srgbClr val="F4B400"/>
            </a:solidFill>
            <a:prstDash val="solid"/>
            <a:round/>
            <a:headEnd len="med" w="med" type="none"/>
            <a:tailEnd len="med" w="med" type="stealth"/>
          </a:ln>
        </p:spPr>
      </p:cxnSp>
      <p:sp>
        <p:nvSpPr>
          <p:cNvPr id="666" name="Google Shape;666;p57"/>
          <p:cNvSpPr/>
          <p:nvPr/>
        </p:nvSpPr>
        <p:spPr>
          <a:xfrm>
            <a:off x="8907175" y="3233200"/>
            <a:ext cx="1831200" cy="778200"/>
          </a:xfrm>
          <a:prstGeom prst="roundRect">
            <a:avLst>
              <a:gd fmla="val 16667" name="adj"/>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Ubuntu"/>
                <a:ea typeface="Ubuntu"/>
                <a:cs typeface="Ubuntu"/>
                <a:sym typeface="Ubuntu"/>
              </a:rPr>
              <a:t>Lemma</a:t>
            </a:r>
            <a:endParaRPr sz="1800">
              <a:solidFill>
                <a:srgbClr val="FFFFFF"/>
              </a:solidFill>
              <a:latin typeface="Ubuntu"/>
              <a:ea typeface="Ubuntu"/>
              <a:cs typeface="Ubuntu"/>
              <a:sym typeface="Ubuntu"/>
            </a:endParaRPr>
          </a:p>
        </p:txBody>
      </p:sp>
      <p:cxnSp>
        <p:nvCxnSpPr>
          <p:cNvPr id="667" name="Google Shape;667;p57"/>
          <p:cNvCxnSpPr>
            <a:stCxn id="666" idx="1"/>
          </p:cNvCxnSpPr>
          <p:nvPr/>
        </p:nvCxnSpPr>
        <p:spPr>
          <a:xfrm rot="10800000">
            <a:off x="7152475" y="3563500"/>
            <a:ext cx="1754700" cy="58800"/>
          </a:xfrm>
          <a:prstGeom prst="straightConnector1">
            <a:avLst/>
          </a:prstGeom>
          <a:noFill/>
          <a:ln cap="flat" cmpd="sng" w="28575">
            <a:solidFill>
              <a:srgbClr val="F4B400"/>
            </a:solidFill>
            <a:prstDash val="solid"/>
            <a:round/>
            <a:headEnd len="med" w="med" type="none"/>
            <a:tailEnd len="med" w="med" type="stealth"/>
          </a:ln>
        </p:spPr>
      </p:cxnSp>
      <p:sp>
        <p:nvSpPr>
          <p:cNvPr id="668" name="Google Shape;668;p57"/>
          <p:cNvSpPr/>
          <p:nvPr/>
        </p:nvSpPr>
        <p:spPr>
          <a:xfrm>
            <a:off x="8187625" y="5540975"/>
            <a:ext cx="1831200" cy="778200"/>
          </a:xfrm>
          <a:prstGeom prst="roundRect">
            <a:avLst>
              <a:gd fmla="val 16667" name="adj"/>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Ubuntu"/>
                <a:ea typeface="Ubuntu"/>
                <a:cs typeface="Ubuntu"/>
                <a:sym typeface="Ubuntu"/>
              </a:rPr>
              <a:t>Sense</a:t>
            </a:r>
            <a:endParaRPr sz="1800">
              <a:solidFill>
                <a:srgbClr val="FFFFFF"/>
              </a:solidFill>
              <a:latin typeface="Ubuntu"/>
              <a:ea typeface="Ubuntu"/>
              <a:cs typeface="Ubuntu"/>
              <a:sym typeface="Ubuntu"/>
            </a:endParaRPr>
          </a:p>
        </p:txBody>
      </p:sp>
      <p:cxnSp>
        <p:nvCxnSpPr>
          <p:cNvPr id="669" name="Google Shape;669;p57"/>
          <p:cNvCxnSpPr>
            <a:stCxn id="668" idx="0"/>
          </p:cNvCxnSpPr>
          <p:nvPr/>
        </p:nvCxnSpPr>
        <p:spPr>
          <a:xfrm rot="10800000">
            <a:off x="7593325" y="4944875"/>
            <a:ext cx="1509900" cy="596100"/>
          </a:xfrm>
          <a:prstGeom prst="straightConnector1">
            <a:avLst/>
          </a:prstGeom>
          <a:noFill/>
          <a:ln cap="flat" cmpd="sng" w="28575">
            <a:solidFill>
              <a:srgbClr val="F4B400"/>
            </a:solidFill>
            <a:prstDash val="solid"/>
            <a:round/>
            <a:headEnd len="med" w="med" type="none"/>
            <a:tailEnd len="med" w="med" type="stealth"/>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8"/>
          <p:cNvSpPr txBox="1"/>
          <p:nvPr>
            <p:ph type="title"/>
          </p:nvPr>
        </p:nvSpPr>
        <p:spPr>
          <a:xfrm>
            <a:off x="838200" y="-1587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Simple Entries with Grammatical Info</a:t>
            </a:r>
            <a:endParaRPr/>
          </a:p>
        </p:txBody>
      </p:sp>
      <p:sp>
        <p:nvSpPr>
          <p:cNvPr id="676" name="Google Shape;676;p58"/>
          <p:cNvSpPr txBox="1"/>
          <p:nvPr/>
        </p:nvSpPr>
        <p:spPr>
          <a:xfrm>
            <a:off x="1697025" y="1101075"/>
            <a:ext cx="9787500" cy="54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800">
                <a:solidFill>
                  <a:srgbClr val="DB4437"/>
                </a:solidFill>
                <a:latin typeface="Roboto Mono"/>
                <a:ea typeface="Roboto Mono"/>
                <a:cs typeface="Roboto Mono"/>
                <a:sym typeface="Roboto Mono"/>
              </a:rPr>
              <a:t>@prefix</a:t>
            </a:r>
            <a:r>
              <a:rPr lang="en-IE" sz="1800">
                <a:latin typeface="Roboto Mono"/>
                <a:ea typeface="Roboto Mono"/>
                <a:cs typeface="Roboto Mono"/>
                <a:sym typeface="Roboto Mono"/>
              </a:rPr>
              <a:t> ontolex: &lt;</a:t>
            </a:r>
            <a:r>
              <a:rPr lang="en-IE" sz="1800" u="sng">
                <a:solidFill>
                  <a:srgbClr val="4FC3F7"/>
                </a:solidFill>
                <a:latin typeface="Roboto Mono"/>
                <a:ea typeface="Roboto Mono"/>
                <a:cs typeface="Roboto Mono"/>
                <a:sym typeface="Roboto Mono"/>
                <a:hlinkClick r:id="rId3">
                  <a:extLst>
                    <a:ext uri="{A12FA001-AC4F-418D-AE19-62706E023703}">
                      <ahyp:hlinkClr val="tx"/>
                    </a:ext>
                  </a:extLst>
                </a:hlinkClick>
              </a:rPr>
              <a:t>http://www.w3.org/ns/lemon/ontolex#</a:t>
            </a:r>
            <a:r>
              <a:rPr lang="en-IE" sz="1800">
                <a:latin typeface="Roboto Mono"/>
                <a:ea typeface="Roboto Mono"/>
                <a:cs typeface="Roboto Mono"/>
                <a:sym typeface="Roboto Mono"/>
              </a:rPr>
              <a:t>&gt; .</a:t>
            </a:r>
            <a:endParaRPr sz="1800">
              <a:latin typeface="Roboto Mono"/>
              <a:ea typeface="Roboto Mono"/>
              <a:cs typeface="Roboto Mono"/>
              <a:sym typeface="Roboto Mono"/>
            </a:endParaRPr>
          </a:p>
          <a:p>
            <a:pPr indent="0" lvl="0" marL="0" rtl="0" algn="l">
              <a:spcBef>
                <a:spcPts val="0"/>
              </a:spcBef>
              <a:spcAft>
                <a:spcPts val="0"/>
              </a:spcAft>
              <a:buNone/>
            </a:pPr>
            <a:r>
              <a:rPr lang="en-IE" sz="1800">
                <a:solidFill>
                  <a:srgbClr val="DB4437"/>
                </a:solidFill>
                <a:latin typeface="Roboto Mono"/>
                <a:ea typeface="Roboto Mono"/>
                <a:cs typeface="Roboto Mono"/>
                <a:sym typeface="Roboto Mono"/>
              </a:rPr>
              <a:t>@prefix</a:t>
            </a:r>
            <a:r>
              <a:rPr lang="en-IE" sz="1800">
                <a:latin typeface="Roboto Mono"/>
                <a:ea typeface="Roboto Mono"/>
                <a:cs typeface="Roboto Mono"/>
                <a:sym typeface="Roboto Mono"/>
              </a:rPr>
              <a:t> skos: &lt;</a:t>
            </a:r>
            <a:r>
              <a:rPr lang="en-IE" sz="1800" u="sng">
                <a:solidFill>
                  <a:srgbClr val="4FC3F7"/>
                </a:solidFill>
                <a:latin typeface="Roboto Mono"/>
                <a:ea typeface="Roboto Mono"/>
                <a:cs typeface="Roboto Mono"/>
                <a:sym typeface="Roboto Mono"/>
                <a:hlinkClick r:id="rId4">
                  <a:extLst>
                    <a:ext uri="{A12FA001-AC4F-418D-AE19-62706E023703}">
                      <ahyp:hlinkClr val="tx"/>
                    </a:ext>
                  </a:extLst>
                </a:hlinkClick>
              </a:rPr>
              <a:t>http://www.w3.org/2004/02/skos/core#</a:t>
            </a:r>
            <a:r>
              <a:rPr lang="en-IE" sz="1800">
                <a:latin typeface="Roboto Mono"/>
                <a:ea typeface="Roboto Mono"/>
                <a:cs typeface="Roboto Mono"/>
                <a:sym typeface="Roboto Mono"/>
              </a:rPr>
              <a:t>&gt; .</a:t>
            </a:r>
            <a:endParaRPr sz="1800">
              <a:latin typeface="Roboto Mono"/>
              <a:ea typeface="Roboto Mono"/>
              <a:cs typeface="Roboto Mono"/>
              <a:sym typeface="Roboto Mono"/>
            </a:endParaRPr>
          </a:p>
          <a:p>
            <a:pPr indent="0" lvl="0" marL="0" rtl="0" algn="l">
              <a:spcBef>
                <a:spcPts val="0"/>
              </a:spcBef>
              <a:spcAft>
                <a:spcPts val="0"/>
              </a:spcAft>
              <a:buNone/>
            </a:pPr>
            <a:r>
              <a:rPr lang="en-IE" sz="1800">
                <a:solidFill>
                  <a:srgbClr val="DB4437"/>
                </a:solidFill>
                <a:latin typeface="Roboto Mono"/>
                <a:ea typeface="Roboto Mono"/>
                <a:cs typeface="Roboto Mono"/>
                <a:sym typeface="Roboto Mono"/>
              </a:rPr>
              <a:t>@prefix</a:t>
            </a:r>
            <a:r>
              <a:rPr lang="en-IE" sz="1800">
                <a:latin typeface="Roboto Mono"/>
                <a:ea typeface="Roboto Mono"/>
                <a:cs typeface="Roboto Mono"/>
                <a:sym typeface="Roboto Mono"/>
              </a:rPr>
              <a:t> lexinfo: &lt;</a:t>
            </a:r>
            <a:r>
              <a:rPr lang="en-IE" sz="1800" u="sng">
                <a:solidFill>
                  <a:srgbClr val="4FC3F7"/>
                </a:solidFill>
                <a:latin typeface="Roboto Mono"/>
                <a:ea typeface="Roboto Mono"/>
                <a:cs typeface="Roboto Mono"/>
                <a:sym typeface="Roboto Mono"/>
                <a:hlinkClick r:id="rId5">
                  <a:extLst>
                    <a:ext uri="{A12FA001-AC4F-418D-AE19-62706E023703}">
                      <ahyp:hlinkClr val="tx"/>
                    </a:ext>
                  </a:extLst>
                </a:hlinkClick>
              </a:rPr>
              <a:t>http://www.lexinfo.net/ontology/2.0/lexinfo#</a:t>
            </a:r>
            <a:r>
              <a:rPr lang="en-IE" sz="1800">
                <a:latin typeface="Roboto Mono"/>
                <a:ea typeface="Roboto Mono"/>
                <a:cs typeface="Roboto Mono"/>
                <a:sym typeface="Roboto Mono"/>
              </a:rPr>
              <a:t>&gt; .</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IE" sz="1800">
                <a:solidFill>
                  <a:srgbClr val="0F9D58"/>
                </a:solidFill>
                <a:latin typeface="Roboto Mono"/>
                <a:ea typeface="Roboto Mono"/>
                <a:cs typeface="Roboto Mono"/>
                <a:sym typeface="Roboto Mono"/>
              </a:rPr>
              <a:t>&lt;#cat&gt;</a:t>
            </a:r>
            <a:r>
              <a:rPr lang="en-IE" sz="1800">
                <a:latin typeface="Roboto Mono"/>
                <a:ea typeface="Roboto Mono"/>
                <a:cs typeface="Roboto Mono"/>
                <a:sym typeface="Roboto Mono"/>
              </a:rPr>
              <a:t> a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Word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lexinfo:</a:t>
            </a:r>
            <a:r>
              <a:rPr lang="en-IE" sz="1800">
                <a:latin typeface="Roboto Mono"/>
                <a:ea typeface="Roboto Mono"/>
                <a:cs typeface="Roboto Mono"/>
                <a:sym typeface="Roboto Mono"/>
              </a:rPr>
              <a:t>partOfSpeech </a:t>
            </a:r>
            <a:r>
              <a:rPr lang="en-IE" sz="1800">
                <a:solidFill>
                  <a:srgbClr val="4285F4"/>
                </a:solidFill>
                <a:latin typeface="Roboto Mono"/>
                <a:ea typeface="Roboto Mono"/>
                <a:cs typeface="Roboto Mono"/>
                <a:sym typeface="Roboto Mono"/>
              </a:rPr>
              <a:t>lexinfo:</a:t>
            </a:r>
            <a:r>
              <a:rPr lang="en-IE" sz="1800">
                <a:latin typeface="Roboto Mono"/>
                <a:ea typeface="Roboto Mono"/>
                <a:cs typeface="Roboto Mono"/>
                <a:sym typeface="Roboto Mono"/>
              </a:rPr>
              <a:t>noun</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canonicalForm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writtenRep </a:t>
            </a:r>
            <a:r>
              <a:rPr lang="en-IE" sz="1800">
                <a:solidFill>
                  <a:srgbClr val="737373"/>
                </a:solidFill>
                <a:latin typeface="Roboto Mono"/>
                <a:ea typeface="Roboto Mono"/>
                <a:cs typeface="Roboto Mono"/>
                <a:sym typeface="Roboto Mono"/>
              </a:rPr>
              <a:t>“cat”@en</a:t>
            </a:r>
            <a:r>
              <a:rPr lang="en-IE"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lexinfo:</a:t>
            </a:r>
            <a:r>
              <a:rPr lang="en-IE" sz="1800">
                <a:latin typeface="Roboto Mono"/>
                <a:ea typeface="Roboto Mono"/>
                <a:cs typeface="Roboto Mono"/>
                <a:sym typeface="Roboto Mono"/>
              </a:rPr>
              <a:t>number </a:t>
            </a:r>
            <a:r>
              <a:rPr lang="en-IE" sz="1800">
                <a:solidFill>
                  <a:srgbClr val="4285F4"/>
                </a:solidFill>
                <a:latin typeface="Roboto Mono"/>
                <a:ea typeface="Roboto Mono"/>
                <a:cs typeface="Roboto Mono"/>
                <a:sym typeface="Roboto Mono"/>
              </a:rPr>
              <a:t>lexinfo:</a:t>
            </a:r>
            <a:r>
              <a:rPr lang="en-IE" sz="1800">
                <a:latin typeface="Roboto Mono"/>
                <a:ea typeface="Roboto Mono"/>
                <a:cs typeface="Roboto Mono"/>
                <a:sym typeface="Roboto Mono"/>
              </a:rPr>
              <a:t>singular ] ;</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otherForm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writtenRep </a:t>
            </a:r>
            <a:r>
              <a:rPr lang="en-IE" sz="1800">
                <a:solidFill>
                  <a:srgbClr val="737373"/>
                </a:solidFill>
                <a:latin typeface="Roboto Mono"/>
                <a:ea typeface="Roboto Mono"/>
                <a:cs typeface="Roboto Mono"/>
                <a:sym typeface="Roboto Mono"/>
              </a:rPr>
              <a:t>“cats”@en</a:t>
            </a:r>
            <a:r>
              <a:rPr lang="en-IE" sz="1800">
                <a:latin typeface="Roboto Mono"/>
                <a:ea typeface="Roboto Mono"/>
                <a:cs typeface="Roboto Mono"/>
                <a:sym typeface="Roboto Mono"/>
              </a:rPr>
              <a:t>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lexinfo:</a:t>
            </a:r>
            <a:r>
              <a:rPr lang="en-IE" sz="1800">
                <a:latin typeface="Roboto Mono"/>
                <a:ea typeface="Roboto Mono"/>
                <a:cs typeface="Roboto Mono"/>
                <a:sym typeface="Roboto Mono"/>
              </a:rPr>
              <a:t>number </a:t>
            </a:r>
            <a:r>
              <a:rPr lang="en-IE" sz="1800">
                <a:solidFill>
                  <a:srgbClr val="4285F4"/>
                </a:solidFill>
                <a:latin typeface="Roboto Mono"/>
                <a:ea typeface="Roboto Mono"/>
                <a:cs typeface="Roboto Mono"/>
                <a:sym typeface="Roboto Mono"/>
              </a:rPr>
              <a:t>lexinfo:</a:t>
            </a:r>
            <a:r>
              <a:rPr lang="en-IE" sz="1800">
                <a:latin typeface="Roboto Mono"/>
                <a:ea typeface="Roboto Mono"/>
                <a:cs typeface="Roboto Mono"/>
                <a:sym typeface="Roboto Mono"/>
              </a:rPr>
              <a:t>plural ] ;</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denotes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skos:</a:t>
            </a:r>
            <a:r>
              <a:rPr lang="en-IE" sz="1800">
                <a:latin typeface="Roboto Mono"/>
                <a:ea typeface="Roboto Mono"/>
                <a:cs typeface="Roboto Mono"/>
                <a:sym typeface="Roboto Mono"/>
              </a:rPr>
              <a:t>definition </a:t>
            </a:r>
            <a:r>
              <a:rPr lang="en-IE" sz="1800">
                <a:solidFill>
                  <a:srgbClr val="737373"/>
                </a:solidFill>
                <a:latin typeface="Roboto Mono"/>
                <a:ea typeface="Roboto Mono"/>
                <a:cs typeface="Roboto Mono"/>
                <a:sym typeface="Roboto Mono"/>
              </a:rPr>
              <a:t>“A four-legged, furry animal”@en</a:t>
            </a:r>
            <a:r>
              <a:rPr lang="en-IE" sz="1800">
                <a:latin typeface="Roboto Mono"/>
                <a:ea typeface="Roboto Mono"/>
                <a:cs typeface="Roboto Mono"/>
                <a:sym typeface="Roboto Mono"/>
              </a:rPr>
              <a:t> ] .</a:t>
            </a:r>
            <a:endParaRPr sz="1800">
              <a:latin typeface="Roboto Mono"/>
              <a:ea typeface="Roboto Mono"/>
              <a:cs typeface="Roboto Mono"/>
              <a:sym typeface="Roboto Mono"/>
            </a:endParaRPr>
          </a:p>
        </p:txBody>
      </p:sp>
      <p:sp>
        <p:nvSpPr>
          <p:cNvPr id="677" name="Google Shape;677;p58"/>
          <p:cNvSpPr/>
          <p:nvPr/>
        </p:nvSpPr>
        <p:spPr>
          <a:xfrm>
            <a:off x="8164200" y="2472175"/>
            <a:ext cx="1831200" cy="778200"/>
          </a:xfrm>
          <a:prstGeom prst="roundRect">
            <a:avLst>
              <a:gd fmla="val 16667" name="adj"/>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Ubuntu"/>
                <a:ea typeface="Ubuntu"/>
                <a:cs typeface="Ubuntu"/>
                <a:sym typeface="Ubuntu"/>
              </a:rPr>
              <a:t>LexInfo Ontology</a:t>
            </a:r>
            <a:endParaRPr sz="1800">
              <a:solidFill>
                <a:srgbClr val="FFFFFF"/>
              </a:solidFill>
              <a:latin typeface="Ubuntu"/>
              <a:ea typeface="Ubuntu"/>
              <a:cs typeface="Ubuntu"/>
              <a:sym typeface="Ubuntu"/>
            </a:endParaRPr>
          </a:p>
        </p:txBody>
      </p:sp>
      <p:cxnSp>
        <p:nvCxnSpPr>
          <p:cNvPr id="678" name="Google Shape;678;p58"/>
          <p:cNvCxnSpPr>
            <a:stCxn id="677" idx="0"/>
          </p:cNvCxnSpPr>
          <p:nvPr/>
        </p:nvCxnSpPr>
        <p:spPr>
          <a:xfrm rot="10800000">
            <a:off x="8319900" y="1930675"/>
            <a:ext cx="759900" cy="541500"/>
          </a:xfrm>
          <a:prstGeom prst="straightConnector1">
            <a:avLst/>
          </a:prstGeom>
          <a:noFill/>
          <a:ln cap="flat" cmpd="sng" w="28575">
            <a:solidFill>
              <a:srgbClr val="F4B400"/>
            </a:solidFill>
            <a:prstDash val="solid"/>
            <a:round/>
            <a:headEnd len="med" w="med" type="none"/>
            <a:tailEnd len="med" w="med" type="stealth"/>
          </a:ln>
        </p:spPr>
      </p:cxnSp>
      <p:sp>
        <p:nvSpPr>
          <p:cNvPr id="679" name="Google Shape;679;p58"/>
          <p:cNvSpPr/>
          <p:nvPr/>
        </p:nvSpPr>
        <p:spPr>
          <a:xfrm>
            <a:off x="7468600" y="3476925"/>
            <a:ext cx="1831200" cy="778200"/>
          </a:xfrm>
          <a:prstGeom prst="roundRect">
            <a:avLst>
              <a:gd fmla="val 16667" name="adj"/>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Ubuntu"/>
                <a:ea typeface="Ubuntu"/>
                <a:cs typeface="Ubuntu"/>
                <a:sym typeface="Ubuntu"/>
              </a:rPr>
              <a:t>Part of Speech</a:t>
            </a:r>
            <a:endParaRPr sz="1800">
              <a:solidFill>
                <a:srgbClr val="FFFFFF"/>
              </a:solidFill>
              <a:latin typeface="Ubuntu"/>
              <a:ea typeface="Ubuntu"/>
              <a:cs typeface="Ubuntu"/>
              <a:sym typeface="Ubuntu"/>
            </a:endParaRPr>
          </a:p>
        </p:txBody>
      </p:sp>
      <p:sp>
        <p:nvSpPr>
          <p:cNvPr id="680" name="Google Shape;680;p58"/>
          <p:cNvSpPr/>
          <p:nvPr/>
        </p:nvSpPr>
        <p:spPr>
          <a:xfrm>
            <a:off x="8228425" y="4481675"/>
            <a:ext cx="1831200" cy="778200"/>
          </a:xfrm>
          <a:prstGeom prst="roundRect">
            <a:avLst>
              <a:gd fmla="val 16667" name="adj"/>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Ubuntu"/>
                <a:ea typeface="Ubuntu"/>
                <a:cs typeface="Ubuntu"/>
                <a:sym typeface="Ubuntu"/>
              </a:rPr>
              <a:t>Inflected Form</a:t>
            </a:r>
            <a:endParaRPr sz="1800">
              <a:solidFill>
                <a:srgbClr val="FFFFFF"/>
              </a:solidFill>
              <a:latin typeface="Ubuntu"/>
              <a:ea typeface="Ubuntu"/>
              <a:cs typeface="Ubuntu"/>
              <a:sym typeface="Ubuntu"/>
            </a:endParaRPr>
          </a:p>
        </p:txBody>
      </p:sp>
      <p:cxnSp>
        <p:nvCxnSpPr>
          <p:cNvPr id="681" name="Google Shape;681;p58"/>
          <p:cNvCxnSpPr>
            <a:stCxn id="679" idx="1"/>
          </p:cNvCxnSpPr>
          <p:nvPr/>
        </p:nvCxnSpPr>
        <p:spPr>
          <a:xfrm rot="10800000">
            <a:off x="6370300" y="2763225"/>
            <a:ext cx="1098300" cy="1102800"/>
          </a:xfrm>
          <a:prstGeom prst="straightConnector1">
            <a:avLst/>
          </a:prstGeom>
          <a:noFill/>
          <a:ln cap="flat" cmpd="sng" w="28575">
            <a:solidFill>
              <a:srgbClr val="F4B400"/>
            </a:solidFill>
            <a:prstDash val="solid"/>
            <a:round/>
            <a:headEnd len="med" w="med" type="none"/>
            <a:tailEnd len="med" w="med" type="stealth"/>
          </a:ln>
        </p:spPr>
      </p:cxnSp>
      <p:cxnSp>
        <p:nvCxnSpPr>
          <p:cNvPr id="682" name="Google Shape;682;p58"/>
          <p:cNvCxnSpPr>
            <a:stCxn id="680" idx="1"/>
          </p:cNvCxnSpPr>
          <p:nvPr/>
        </p:nvCxnSpPr>
        <p:spPr>
          <a:xfrm rot="10800000">
            <a:off x="6948325" y="4722875"/>
            <a:ext cx="1280100" cy="147900"/>
          </a:xfrm>
          <a:prstGeom prst="straightConnector1">
            <a:avLst/>
          </a:prstGeom>
          <a:noFill/>
          <a:ln cap="flat" cmpd="sng" w="28575">
            <a:solidFill>
              <a:srgbClr val="F4B400"/>
            </a:solidFill>
            <a:prstDash val="solid"/>
            <a:round/>
            <a:headEnd len="med" w="med" type="none"/>
            <a:tailEnd len="med" w="med" type="stealth"/>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9"/>
          <p:cNvSpPr txBox="1"/>
          <p:nvPr>
            <p:ph type="title"/>
          </p:nvPr>
        </p:nvSpPr>
        <p:spPr>
          <a:xfrm>
            <a:off x="838200" y="365125"/>
            <a:ext cx="2251200" cy="504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Lexical Senses</a:t>
            </a:r>
            <a:endParaRPr/>
          </a:p>
        </p:txBody>
      </p:sp>
      <p:sp>
        <p:nvSpPr>
          <p:cNvPr id="689" name="Google Shape;689;p59"/>
          <p:cNvSpPr txBox="1"/>
          <p:nvPr/>
        </p:nvSpPr>
        <p:spPr>
          <a:xfrm>
            <a:off x="3365400" y="455425"/>
            <a:ext cx="8826600" cy="54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800">
                <a:solidFill>
                  <a:srgbClr val="DB4437"/>
                </a:solidFill>
                <a:latin typeface="Roboto Mono"/>
                <a:ea typeface="Roboto Mono"/>
                <a:cs typeface="Roboto Mono"/>
                <a:sym typeface="Roboto Mono"/>
              </a:rPr>
              <a:t>@prefix</a:t>
            </a:r>
            <a:r>
              <a:rPr lang="en-IE" sz="1800">
                <a:latin typeface="Roboto Mono"/>
                <a:ea typeface="Roboto Mono"/>
                <a:cs typeface="Roboto Mono"/>
                <a:sym typeface="Roboto Mono"/>
              </a:rPr>
              <a:t> ontolex: &lt;</a:t>
            </a:r>
            <a:r>
              <a:rPr lang="en-IE" sz="1800" u="sng">
                <a:solidFill>
                  <a:srgbClr val="4FC3F7"/>
                </a:solidFill>
                <a:latin typeface="Roboto Mono"/>
                <a:ea typeface="Roboto Mono"/>
                <a:cs typeface="Roboto Mono"/>
                <a:sym typeface="Roboto Mono"/>
                <a:hlinkClick r:id="rId3">
                  <a:extLst>
                    <a:ext uri="{A12FA001-AC4F-418D-AE19-62706E023703}">
                      <ahyp:hlinkClr val="tx"/>
                    </a:ext>
                  </a:extLst>
                </a:hlinkClick>
              </a:rPr>
              <a:t>http://www.w3.org/ns/lemon/ontolex#</a:t>
            </a:r>
            <a:r>
              <a:rPr lang="en-IE" sz="1800">
                <a:latin typeface="Roboto Mono"/>
                <a:ea typeface="Roboto Mono"/>
                <a:cs typeface="Roboto Mono"/>
                <a:sym typeface="Roboto Mono"/>
              </a:rPr>
              <a:t>&gt; .</a:t>
            </a:r>
            <a:endParaRPr sz="1800">
              <a:latin typeface="Roboto Mono"/>
              <a:ea typeface="Roboto Mono"/>
              <a:cs typeface="Roboto Mono"/>
              <a:sym typeface="Roboto Mono"/>
            </a:endParaRPr>
          </a:p>
          <a:p>
            <a:pPr indent="0" lvl="0" marL="0" rtl="0" algn="l">
              <a:spcBef>
                <a:spcPts val="0"/>
              </a:spcBef>
              <a:spcAft>
                <a:spcPts val="0"/>
              </a:spcAft>
              <a:buNone/>
            </a:pPr>
            <a:r>
              <a:rPr lang="en-IE" sz="1800">
                <a:solidFill>
                  <a:srgbClr val="DB4437"/>
                </a:solidFill>
                <a:latin typeface="Roboto Mono"/>
                <a:ea typeface="Roboto Mono"/>
                <a:cs typeface="Roboto Mono"/>
                <a:sym typeface="Roboto Mono"/>
              </a:rPr>
              <a:t>@prefix</a:t>
            </a:r>
            <a:r>
              <a:rPr lang="en-IE" sz="1800">
                <a:latin typeface="Roboto Mono"/>
                <a:ea typeface="Roboto Mono"/>
                <a:cs typeface="Roboto Mono"/>
                <a:sym typeface="Roboto Mono"/>
              </a:rPr>
              <a:t> dbpedia: &lt;</a:t>
            </a:r>
            <a:r>
              <a:rPr lang="en-IE" sz="1800" u="sng">
                <a:solidFill>
                  <a:srgbClr val="4FC3F7"/>
                </a:solidFill>
                <a:latin typeface="Roboto Mono"/>
                <a:ea typeface="Roboto Mono"/>
                <a:cs typeface="Roboto Mono"/>
                <a:sym typeface="Roboto Mono"/>
                <a:hlinkClick r:id="rId4">
                  <a:extLst>
                    <a:ext uri="{A12FA001-AC4F-418D-AE19-62706E023703}">
                      <ahyp:hlinkClr val="tx"/>
                    </a:ext>
                  </a:extLst>
                </a:hlinkClick>
              </a:rPr>
              <a:t>http://dbpedia.org/resource/</a:t>
            </a:r>
            <a:r>
              <a:rPr lang="en-IE" sz="1800">
                <a:latin typeface="Roboto Mono"/>
                <a:ea typeface="Roboto Mono"/>
                <a:cs typeface="Roboto Mono"/>
                <a:sym typeface="Roboto Mono"/>
              </a:rPr>
              <a:t>&gt; .</a:t>
            </a:r>
            <a:endParaRPr sz="1800">
              <a:latin typeface="Roboto Mono"/>
              <a:ea typeface="Roboto Mono"/>
              <a:cs typeface="Roboto Mono"/>
              <a:sym typeface="Roboto Mono"/>
            </a:endParaRPr>
          </a:p>
          <a:p>
            <a:pPr indent="0" lvl="0" marL="0" rtl="0" algn="l">
              <a:spcBef>
                <a:spcPts val="0"/>
              </a:spcBef>
              <a:spcAft>
                <a:spcPts val="0"/>
              </a:spcAft>
              <a:buNone/>
            </a:pPr>
            <a:r>
              <a:rPr lang="en-IE" sz="1800">
                <a:solidFill>
                  <a:srgbClr val="DB4437"/>
                </a:solidFill>
                <a:latin typeface="Roboto Mono"/>
                <a:ea typeface="Roboto Mono"/>
                <a:cs typeface="Roboto Mono"/>
                <a:sym typeface="Roboto Mono"/>
              </a:rPr>
              <a:t>@prefix</a:t>
            </a:r>
            <a:r>
              <a:rPr lang="en-IE" sz="1800">
                <a:latin typeface="Roboto Mono"/>
                <a:ea typeface="Roboto Mono"/>
                <a:cs typeface="Roboto Mono"/>
                <a:sym typeface="Roboto Mono"/>
              </a:rPr>
              <a:t> dbo: &lt;</a:t>
            </a:r>
            <a:r>
              <a:rPr lang="en-IE" sz="1800" u="sng">
                <a:solidFill>
                  <a:srgbClr val="4FC3F7"/>
                </a:solidFill>
                <a:latin typeface="Roboto Mono"/>
                <a:ea typeface="Roboto Mono"/>
                <a:cs typeface="Roboto Mono"/>
                <a:sym typeface="Roboto Mono"/>
                <a:hlinkClick r:id="rId5">
                  <a:extLst>
                    <a:ext uri="{A12FA001-AC4F-418D-AE19-62706E023703}">
                      <ahyp:hlinkClr val="tx"/>
                    </a:ext>
                  </a:extLst>
                </a:hlinkClick>
              </a:rPr>
              <a:t>http://dbpedia.org/ontology/</a:t>
            </a:r>
            <a:r>
              <a:rPr lang="en-IE" sz="1800">
                <a:latin typeface="Roboto Mono"/>
                <a:ea typeface="Roboto Mono"/>
                <a:cs typeface="Roboto Mono"/>
                <a:sym typeface="Roboto Mono"/>
              </a:rPr>
              <a:t>&gt; .</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IE" sz="1800">
                <a:solidFill>
                  <a:srgbClr val="0F9D58"/>
                </a:solidFill>
                <a:latin typeface="Roboto Mono"/>
                <a:ea typeface="Roboto Mono"/>
                <a:cs typeface="Roboto Mono"/>
                <a:sym typeface="Roboto Mono"/>
              </a:rPr>
              <a:t>&lt;#bulrush&gt;</a:t>
            </a:r>
            <a:r>
              <a:rPr lang="en-IE" sz="1800">
                <a:latin typeface="Roboto Mono"/>
                <a:ea typeface="Roboto Mono"/>
                <a:cs typeface="Roboto Mono"/>
                <a:sym typeface="Roboto Mono"/>
              </a:rPr>
              <a:t> a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Word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sense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reference </a:t>
            </a:r>
            <a:r>
              <a:rPr lang="en-IE" sz="1800">
                <a:solidFill>
                  <a:srgbClr val="4285F4"/>
                </a:solidFill>
                <a:latin typeface="Roboto Mono"/>
                <a:ea typeface="Roboto Mono"/>
                <a:cs typeface="Roboto Mono"/>
                <a:sym typeface="Roboto Mono"/>
              </a:rPr>
              <a:t>dbpedia:</a:t>
            </a:r>
            <a:r>
              <a:rPr lang="en-IE" sz="1800">
                <a:latin typeface="Roboto Mono"/>
                <a:ea typeface="Roboto Mono"/>
                <a:cs typeface="Roboto Mono"/>
                <a:sym typeface="Roboto Mono"/>
              </a:rPr>
              <a:t>Typha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usage [ rdf:value “British English” ] ]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denotes </a:t>
            </a:r>
            <a:r>
              <a:rPr lang="en-IE" sz="1800">
                <a:solidFill>
                  <a:srgbClr val="4285F4"/>
                </a:solidFill>
                <a:latin typeface="Roboto Mono"/>
                <a:ea typeface="Roboto Mono"/>
                <a:cs typeface="Roboto Mono"/>
                <a:sym typeface="Roboto Mono"/>
              </a:rPr>
              <a:t>dbpedia:</a:t>
            </a:r>
            <a:r>
              <a:rPr lang="en-IE" sz="1800">
                <a:latin typeface="Roboto Mono"/>
                <a:ea typeface="Roboto Mono"/>
                <a:cs typeface="Roboto Mono"/>
                <a:sym typeface="Roboto Mono"/>
              </a:rPr>
              <a:t>Typha .</a:t>
            </a:r>
            <a:endParaRPr sz="1800">
              <a:latin typeface="Roboto Mono"/>
              <a:ea typeface="Roboto Mono"/>
              <a:cs typeface="Roboto Mono"/>
              <a:sym typeface="Roboto Mono"/>
            </a:endParaRPr>
          </a:p>
          <a:p>
            <a:pPr indent="0" lvl="0" marL="0" rtl="0" algn="l">
              <a:spcBef>
                <a:spcPts val="0"/>
              </a:spcBef>
              <a:spcAft>
                <a:spcPts val="0"/>
              </a:spcAft>
              <a:buNone/>
            </a:pPr>
            <a:r>
              <a:t/>
            </a:r>
            <a:endParaRPr sz="1800">
              <a:solidFill>
                <a:srgbClr val="0F9D58"/>
              </a:solidFill>
              <a:latin typeface="Roboto Mono"/>
              <a:ea typeface="Roboto Mono"/>
              <a:cs typeface="Roboto Mono"/>
              <a:sym typeface="Roboto Mono"/>
            </a:endParaRPr>
          </a:p>
          <a:p>
            <a:pPr indent="0" lvl="0" marL="0" rtl="0" algn="l">
              <a:spcBef>
                <a:spcPts val="0"/>
              </a:spcBef>
              <a:spcAft>
                <a:spcPts val="0"/>
              </a:spcAft>
              <a:buNone/>
            </a:pPr>
            <a:r>
              <a:rPr lang="en-IE" sz="1800">
                <a:solidFill>
                  <a:srgbClr val="0F9D58"/>
                </a:solidFill>
                <a:latin typeface="Roboto Mono"/>
                <a:ea typeface="Roboto Mono"/>
                <a:cs typeface="Roboto Mono"/>
                <a:sym typeface="Roboto Mono"/>
              </a:rPr>
              <a:t>&lt;#cattail&gt;</a:t>
            </a:r>
            <a:r>
              <a:rPr lang="en-IE" sz="1800">
                <a:latin typeface="Roboto Mono"/>
                <a:ea typeface="Roboto Mono"/>
                <a:cs typeface="Roboto Mono"/>
                <a:sym typeface="Roboto Mono"/>
              </a:rPr>
              <a:t> a ontolex:Word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sense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reference </a:t>
            </a:r>
            <a:r>
              <a:rPr lang="en-IE" sz="1800">
                <a:solidFill>
                  <a:srgbClr val="4285F4"/>
                </a:solidFill>
                <a:latin typeface="Roboto Mono"/>
                <a:ea typeface="Roboto Mono"/>
                <a:cs typeface="Roboto Mono"/>
                <a:sym typeface="Roboto Mono"/>
              </a:rPr>
              <a:t>dbpedia:</a:t>
            </a:r>
            <a:r>
              <a:rPr lang="en-IE" sz="1800">
                <a:latin typeface="Roboto Mono"/>
                <a:ea typeface="Roboto Mono"/>
                <a:cs typeface="Roboto Mono"/>
                <a:sym typeface="Roboto Mono"/>
              </a:rPr>
              <a:t>Typha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usage [ rdf:value “American English” ] ] ;</a:t>
            </a:r>
            <a:endParaRPr sz="1800">
              <a:latin typeface="Roboto Mono"/>
              <a:ea typeface="Roboto Mono"/>
              <a:cs typeface="Roboto Mono"/>
              <a:sym typeface="Roboto Mono"/>
            </a:endParaRPr>
          </a:p>
          <a:p>
            <a:pPr indent="0" lvl="0" marL="0" rtl="0" algn="l">
              <a:spcBef>
                <a:spcPts val="0"/>
              </a:spcBef>
              <a:spcAft>
                <a:spcPts val="0"/>
              </a:spcAft>
              <a:buNone/>
            </a:pPr>
            <a:r>
              <a:rPr lang="en-IE" sz="1800">
                <a:latin typeface="Roboto Mono"/>
                <a:ea typeface="Roboto Mono"/>
                <a:cs typeface="Roboto Mono"/>
                <a:sym typeface="Roboto Mono"/>
              </a:rPr>
              <a:t>  </a:t>
            </a:r>
            <a:r>
              <a:rPr lang="en-IE" sz="1800">
                <a:solidFill>
                  <a:srgbClr val="4285F4"/>
                </a:solidFill>
                <a:latin typeface="Roboto Mono"/>
                <a:ea typeface="Roboto Mono"/>
                <a:cs typeface="Roboto Mono"/>
                <a:sym typeface="Roboto Mono"/>
              </a:rPr>
              <a:t>ontolex:</a:t>
            </a:r>
            <a:r>
              <a:rPr lang="en-IE" sz="1800">
                <a:latin typeface="Roboto Mono"/>
                <a:ea typeface="Roboto Mono"/>
                <a:cs typeface="Roboto Mono"/>
                <a:sym typeface="Roboto Mono"/>
              </a:rPr>
              <a:t>denotes </a:t>
            </a:r>
            <a:r>
              <a:rPr lang="en-IE" sz="1800">
                <a:solidFill>
                  <a:srgbClr val="4285F4"/>
                </a:solidFill>
                <a:latin typeface="Roboto Mono"/>
                <a:ea typeface="Roboto Mono"/>
                <a:cs typeface="Roboto Mono"/>
                <a:sym typeface="Roboto Mono"/>
              </a:rPr>
              <a:t>dbpedia:</a:t>
            </a:r>
            <a:r>
              <a:rPr lang="en-IE" sz="1800">
                <a:latin typeface="Roboto Mono"/>
                <a:ea typeface="Roboto Mono"/>
                <a:cs typeface="Roboto Mono"/>
                <a:sym typeface="Roboto Mono"/>
              </a:rPr>
              <a:t>Typha .</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p:txBody>
      </p:sp>
      <p:sp>
        <p:nvSpPr>
          <p:cNvPr id="690" name="Google Shape;690;p59"/>
          <p:cNvSpPr/>
          <p:nvPr/>
        </p:nvSpPr>
        <p:spPr>
          <a:xfrm>
            <a:off x="8999825" y="1408525"/>
            <a:ext cx="2997000" cy="927900"/>
          </a:xfrm>
          <a:prstGeom prst="roundRect">
            <a:avLst>
              <a:gd fmla="val 16667" name="adj"/>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Ubuntu"/>
                <a:ea typeface="Ubuntu"/>
                <a:cs typeface="Ubuntu"/>
                <a:sym typeface="Ubuntu"/>
              </a:rPr>
              <a:t>sense ⚬ reference</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IE" sz="1800">
                <a:solidFill>
                  <a:srgbClr val="FFFFFF"/>
                </a:solidFill>
                <a:latin typeface="Ubuntu"/>
                <a:ea typeface="Ubuntu"/>
                <a:cs typeface="Ubuntu"/>
                <a:sym typeface="Ubuntu"/>
              </a:rPr>
              <a:t>=</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IE" sz="1800">
                <a:solidFill>
                  <a:srgbClr val="FFFFFF"/>
                </a:solidFill>
                <a:latin typeface="Ubuntu"/>
                <a:ea typeface="Ubuntu"/>
                <a:cs typeface="Ubuntu"/>
                <a:sym typeface="Ubuntu"/>
              </a:rPr>
              <a:t>denotes</a:t>
            </a:r>
            <a:endParaRPr sz="1800">
              <a:solidFill>
                <a:srgbClr val="FFFFFF"/>
              </a:solidFill>
              <a:latin typeface="Ubuntu"/>
              <a:ea typeface="Ubuntu"/>
              <a:cs typeface="Ubuntu"/>
              <a:sym typeface="Ubuntu"/>
            </a:endParaRPr>
          </a:p>
        </p:txBody>
      </p:sp>
      <p:cxnSp>
        <p:nvCxnSpPr>
          <p:cNvPr id="691" name="Google Shape;691;p59"/>
          <p:cNvCxnSpPr>
            <a:stCxn id="690" idx="1"/>
          </p:cNvCxnSpPr>
          <p:nvPr/>
        </p:nvCxnSpPr>
        <p:spPr>
          <a:xfrm flipH="1">
            <a:off x="7519325" y="1872475"/>
            <a:ext cx="1480500" cy="267900"/>
          </a:xfrm>
          <a:prstGeom prst="straightConnector1">
            <a:avLst/>
          </a:prstGeom>
          <a:noFill/>
          <a:ln cap="flat" cmpd="sng" w="28575">
            <a:solidFill>
              <a:srgbClr val="F4B400"/>
            </a:solidFill>
            <a:prstDash val="solid"/>
            <a:round/>
            <a:headEnd len="med" w="med" type="none"/>
            <a:tailEnd len="med" w="med" type="stealth"/>
          </a:ln>
        </p:spPr>
      </p:cxnSp>
      <p:sp>
        <p:nvSpPr>
          <p:cNvPr id="692" name="Google Shape;692;p59"/>
          <p:cNvSpPr/>
          <p:nvPr/>
        </p:nvSpPr>
        <p:spPr>
          <a:xfrm>
            <a:off x="9391700" y="4960525"/>
            <a:ext cx="1831200" cy="778200"/>
          </a:xfrm>
          <a:prstGeom prst="roundRect">
            <a:avLst>
              <a:gd fmla="val 16667" name="adj"/>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Ubuntu"/>
                <a:ea typeface="Ubuntu"/>
                <a:cs typeface="Ubuntu"/>
                <a:sym typeface="Ubuntu"/>
              </a:rPr>
              <a:t>Restriction on Lexical Sense</a:t>
            </a:r>
            <a:endParaRPr sz="1800">
              <a:solidFill>
                <a:srgbClr val="FFFFFF"/>
              </a:solidFill>
              <a:latin typeface="Ubuntu"/>
              <a:ea typeface="Ubuntu"/>
              <a:cs typeface="Ubuntu"/>
              <a:sym typeface="Ubuntu"/>
            </a:endParaRPr>
          </a:p>
        </p:txBody>
      </p:sp>
      <p:cxnSp>
        <p:nvCxnSpPr>
          <p:cNvPr id="693" name="Google Shape;693;p59"/>
          <p:cNvCxnSpPr>
            <a:stCxn id="692" idx="0"/>
          </p:cNvCxnSpPr>
          <p:nvPr/>
        </p:nvCxnSpPr>
        <p:spPr>
          <a:xfrm rot="10800000">
            <a:off x="9008600" y="4452625"/>
            <a:ext cx="1298700" cy="507900"/>
          </a:xfrm>
          <a:prstGeom prst="straightConnector1">
            <a:avLst/>
          </a:prstGeom>
          <a:noFill/>
          <a:ln cap="flat" cmpd="sng" w="28575">
            <a:solidFill>
              <a:srgbClr val="F4B400"/>
            </a:solidFill>
            <a:prstDash val="solid"/>
            <a:round/>
            <a:headEnd len="med" w="med" type="none"/>
            <a:tailEnd len="med" w="med" type="stealth"/>
          </a:ln>
        </p:spPr>
      </p:cxnSp>
      <p:pic>
        <p:nvPicPr>
          <p:cNvPr id="694" name="Google Shape;694;p59"/>
          <p:cNvPicPr preferRelativeResize="0"/>
          <p:nvPr/>
        </p:nvPicPr>
        <p:blipFill>
          <a:blip r:embed="rId6">
            <a:alphaModFix/>
          </a:blip>
          <a:stretch>
            <a:fillRect/>
          </a:stretch>
        </p:blipFill>
        <p:spPr>
          <a:xfrm>
            <a:off x="1165200" y="4138725"/>
            <a:ext cx="2011675" cy="15087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0"/>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Conclusion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Conclusion</a:t>
            </a:r>
            <a:endParaRPr/>
          </a:p>
        </p:txBody>
      </p:sp>
      <p:sp>
        <p:nvSpPr>
          <p:cNvPr id="707" name="Google Shape;707;p61"/>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Linked data can help NLP in a number of ways</a:t>
            </a:r>
            <a:endParaRPr/>
          </a:p>
          <a:p>
            <a:pPr indent="-406400" lvl="0" marL="457200" rtl="0" algn="l">
              <a:spcBef>
                <a:spcPts val="1000"/>
              </a:spcBef>
              <a:spcAft>
                <a:spcPts val="0"/>
              </a:spcAft>
              <a:buSzPts val="2800"/>
              <a:buChar char="•"/>
            </a:pPr>
            <a:r>
              <a:rPr lang="en-IE"/>
              <a:t>Representation</a:t>
            </a:r>
            <a:endParaRPr/>
          </a:p>
          <a:p>
            <a:pPr indent="-406400" lvl="0" marL="457200" rtl="0" algn="l">
              <a:spcBef>
                <a:spcPts val="0"/>
              </a:spcBef>
              <a:spcAft>
                <a:spcPts val="0"/>
              </a:spcAft>
              <a:buSzPts val="2800"/>
              <a:buChar char="•"/>
            </a:pPr>
            <a:r>
              <a:rPr lang="en-IE"/>
              <a:t>Structural Interoperability</a:t>
            </a:r>
            <a:endParaRPr/>
          </a:p>
          <a:p>
            <a:pPr indent="-406400" lvl="0" marL="457200" rtl="0" algn="l">
              <a:spcBef>
                <a:spcPts val="0"/>
              </a:spcBef>
              <a:spcAft>
                <a:spcPts val="0"/>
              </a:spcAft>
              <a:buSzPts val="2800"/>
              <a:buChar char="•"/>
            </a:pPr>
            <a:r>
              <a:rPr lang="en-IE"/>
              <a:t>Federation</a:t>
            </a:r>
            <a:endParaRPr/>
          </a:p>
          <a:p>
            <a:pPr indent="-406400" lvl="0" marL="457200" rtl="0" algn="l">
              <a:spcBef>
                <a:spcPts val="0"/>
              </a:spcBef>
              <a:spcAft>
                <a:spcPts val="0"/>
              </a:spcAft>
              <a:buSzPts val="2800"/>
              <a:buChar char="•"/>
            </a:pPr>
            <a:r>
              <a:rPr lang="en-IE"/>
              <a:t>Ecosystem</a:t>
            </a:r>
            <a:endParaRPr/>
          </a:p>
          <a:p>
            <a:pPr indent="-406400" lvl="0" marL="457200" rtl="0" algn="l">
              <a:spcBef>
                <a:spcPts val="0"/>
              </a:spcBef>
              <a:spcAft>
                <a:spcPts val="0"/>
              </a:spcAft>
              <a:buSzPts val="2800"/>
              <a:buChar char="•"/>
            </a:pPr>
            <a:r>
              <a:rPr lang="en-IE"/>
              <a:t>Managing Change</a:t>
            </a:r>
            <a:endParaRPr/>
          </a:p>
          <a:p>
            <a:pPr indent="-406400" lvl="0" marL="457200" rtl="0" algn="l">
              <a:spcBef>
                <a:spcPts val="0"/>
              </a:spcBef>
              <a:spcAft>
                <a:spcPts val="0"/>
              </a:spcAft>
              <a:buSzPts val="2800"/>
              <a:buChar char="•"/>
            </a:pPr>
            <a:r>
              <a:rPr b="1" lang="en-IE"/>
              <a:t>Interoperability</a:t>
            </a:r>
            <a:endParaRPr b="1"/>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Conclusion</a:t>
            </a:r>
            <a:endParaRPr/>
          </a:p>
        </p:txBody>
      </p:sp>
      <p:sp>
        <p:nvSpPr>
          <p:cNvPr id="714" name="Google Shape;714;p62"/>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IE"/>
              <a:t>Common flexible models can help interoperability</a:t>
            </a:r>
            <a:endParaRPr/>
          </a:p>
          <a:p>
            <a:pPr indent="-406400" lvl="0" marL="457200" rtl="0" algn="l">
              <a:spcBef>
                <a:spcPts val="0"/>
              </a:spcBef>
              <a:spcAft>
                <a:spcPts val="0"/>
              </a:spcAft>
              <a:buSzPts val="2800"/>
              <a:buChar char="•"/>
            </a:pPr>
            <a:r>
              <a:rPr lang="en-IE"/>
              <a:t>For example, OntoLex-Lemon</a:t>
            </a:r>
            <a:endParaRPr/>
          </a:p>
          <a:p>
            <a:pPr indent="-381000" lvl="1" marL="914400" rtl="0" algn="l">
              <a:spcBef>
                <a:spcPts val="0"/>
              </a:spcBef>
              <a:spcAft>
                <a:spcPts val="0"/>
              </a:spcAft>
              <a:buSzPts val="2400"/>
              <a:buChar char="•"/>
            </a:pPr>
            <a:r>
              <a:rPr lang="en-IE"/>
              <a:t>Represent lexical information in terms of </a:t>
            </a:r>
            <a:endParaRPr/>
          </a:p>
          <a:p>
            <a:pPr indent="-355600" lvl="2" marL="1371600" rtl="0" algn="l">
              <a:spcBef>
                <a:spcPts val="0"/>
              </a:spcBef>
              <a:spcAft>
                <a:spcPts val="0"/>
              </a:spcAft>
              <a:buSzPts val="2000"/>
              <a:buChar char="•"/>
            </a:pPr>
            <a:r>
              <a:rPr lang="en-IE"/>
              <a:t>Lexical Entries</a:t>
            </a:r>
            <a:endParaRPr/>
          </a:p>
          <a:p>
            <a:pPr indent="-355600" lvl="2" marL="1371600" rtl="0" algn="l">
              <a:spcBef>
                <a:spcPts val="0"/>
              </a:spcBef>
              <a:spcAft>
                <a:spcPts val="0"/>
              </a:spcAft>
              <a:buSzPts val="2000"/>
              <a:buChar char="•"/>
            </a:pPr>
            <a:r>
              <a:rPr lang="en-IE"/>
              <a:t>Forms</a:t>
            </a:r>
            <a:endParaRPr/>
          </a:p>
          <a:p>
            <a:pPr indent="-355600" lvl="2" marL="1371600" rtl="0" algn="l">
              <a:spcBef>
                <a:spcPts val="0"/>
              </a:spcBef>
              <a:spcAft>
                <a:spcPts val="0"/>
              </a:spcAft>
              <a:buSzPts val="2000"/>
              <a:buChar char="•"/>
            </a:pPr>
            <a:r>
              <a:rPr lang="en-IE"/>
              <a:t>Senses</a:t>
            </a:r>
            <a:endParaRPr/>
          </a:p>
          <a:p>
            <a:pPr indent="-355600" lvl="2" marL="1371600" rtl="0" algn="l">
              <a:spcBef>
                <a:spcPts val="0"/>
              </a:spcBef>
              <a:spcAft>
                <a:spcPts val="0"/>
              </a:spcAft>
              <a:buSzPts val="2000"/>
              <a:buChar char="•"/>
            </a:pPr>
            <a:r>
              <a:rPr lang="en-IE"/>
              <a:t>Ontological Entities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Representation and Modelling</a:t>
            </a:r>
            <a:endParaRPr/>
          </a:p>
        </p:txBody>
      </p:sp>
      <p:sp>
        <p:nvSpPr>
          <p:cNvPr id="266" name="Google Shape;266;p18"/>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IE" sz="2400">
                <a:solidFill>
                  <a:schemeClr val="dk1"/>
                </a:solidFill>
              </a:rPr>
              <a:t>Claim: </a:t>
            </a:r>
            <a:r>
              <a:rPr lang="en-IE" sz="2400">
                <a:solidFill>
                  <a:schemeClr val="dk1"/>
                </a:solidFill>
              </a:rPr>
              <a:t>Lexical-semantic resources are best described as labeled directed graphs  such as RDF.</a:t>
            </a:r>
            <a:endParaRPr sz="2400">
              <a:solidFill>
                <a:schemeClr val="dk1"/>
              </a:solidFill>
            </a:endParaRPr>
          </a:p>
          <a:p>
            <a:pPr indent="0" lvl="0" marL="0" rtl="0" algn="l">
              <a:spcBef>
                <a:spcPts val="1000"/>
              </a:spcBef>
              <a:spcAft>
                <a:spcPts val="0"/>
              </a:spcAft>
              <a:buNone/>
            </a:pPr>
            <a:r>
              <a:t/>
            </a:r>
            <a:endParaRPr/>
          </a:p>
        </p:txBody>
      </p:sp>
      <p:pic>
        <p:nvPicPr>
          <p:cNvPr descr="logo-300dpi.png" id="267" name="Google Shape;267;p18"/>
          <p:cNvPicPr preferRelativeResize="0"/>
          <p:nvPr/>
        </p:nvPicPr>
        <p:blipFill>
          <a:blip r:embed="rId3">
            <a:alphaModFix/>
          </a:blip>
          <a:stretch>
            <a:fillRect/>
          </a:stretch>
        </p:blipFill>
        <p:spPr>
          <a:xfrm>
            <a:off x="982550" y="3311775"/>
            <a:ext cx="5969801" cy="1675250"/>
          </a:xfrm>
          <a:prstGeom prst="rect">
            <a:avLst/>
          </a:prstGeom>
          <a:noFill/>
          <a:ln>
            <a:noFill/>
          </a:ln>
        </p:spPr>
      </p:pic>
      <p:pic>
        <p:nvPicPr>
          <p:cNvPr descr="1024px-Green_tick_pointed.svg.png" id="268" name="Google Shape;268;p18"/>
          <p:cNvPicPr preferRelativeResize="0"/>
          <p:nvPr/>
        </p:nvPicPr>
        <p:blipFill>
          <a:blip r:embed="rId4">
            <a:alphaModFix/>
          </a:blip>
          <a:stretch>
            <a:fillRect/>
          </a:stretch>
        </p:blipFill>
        <p:spPr>
          <a:xfrm>
            <a:off x="7798125" y="3435775"/>
            <a:ext cx="2475300" cy="247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Structural Interoperability</a:t>
            </a:r>
            <a:endParaRPr/>
          </a:p>
        </p:txBody>
      </p:sp>
      <p:sp>
        <p:nvSpPr>
          <p:cNvPr id="275" name="Google Shape;275;p19"/>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IE"/>
              <a:t>Claim</a:t>
            </a:r>
            <a:r>
              <a:rPr lang="en-IE"/>
              <a:t>: Using a common data model eases the integration of different resources</a:t>
            </a:r>
            <a:endParaRPr/>
          </a:p>
        </p:txBody>
      </p:sp>
      <p:pic>
        <p:nvPicPr>
          <p:cNvPr descr="1024px-Green_tick_pointed.svg.png" id="276" name="Google Shape;276;p19"/>
          <p:cNvPicPr preferRelativeResize="0"/>
          <p:nvPr/>
        </p:nvPicPr>
        <p:blipFill>
          <a:blip r:embed="rId3">
            <a:alphaModFix/>
          </a:blip>
          <a:stretch>
            <a:fillRect/>
          </a:stretch>
        </p:blipFill>
        <p:spPr>
          <a:xfrm>
            <a:off x="8878500" y="3163625"/>
            <a:ext cx="2475300" cy="247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Federation</a:t>
            </a:r>
            <a:endParaRPr/>
          </a:p>
        </p:txBody>
      </p:sp>
      <p:sp>
        <p:nvSpPr>
          <p:cNvPr id="283" name="Google Shape;283;p20"/>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IE"/>
              <a:t>Claim</a:t>
            </a:r>
            <a:r>
              <a:rPr lang="en-IE"/>
              <a:t>: In contrast to traditional methods, where it may be difficult to query across even multiple parts of the same resource, linked data allows for federated querying across multiple, distributed databases maintained by different data providers</a:t>
            </a:r>
            <a:endParaRPr/>
          </a:p>
        </p:txBody>
      </p:sp>
      <p:sp>
        <p:nvSpPr>
          <p:cNvPr id="284" name="Google Shape;284;p20"/>
          <p:cNvSpPr/>
          <p:nvPr/>
        </p:nvSpPr>
        <p:spPr>
          <a:xfrm>
            <a:off x="9017350" y="4411350"/>
            <a:ext cx="2567100" cy="1427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lt1"/>
                </a:solidFill>
                <a:latin typeface="Calibri"/>
                <a:ea typeface="Calibri"/>
                <a:cs typeface="Calibri"/>
                <a:sym typeface="Calibri"/>
              </a:rPr>
              <a:t>In theory, but still uncommon</a:t>
            </a:r>
            <a:endParaRPr sz="2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Ecosystem</a:t>
            </a:r>
            <a:endParaRPr/>
          </a:p>
        </p:txBody>
      </p:sp>
      <p:sp>
        <p:nvSpPr>
          <p:cNvPr id="291" name="Google Shape;291;p21"/>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IE"/>
              <a:t>Claim</a:t>
            </a:r>
            <a:r>
              <a:rPr lang="en-IE"/>
              <a:t>: Linked data is supported by a community of developers in other fields beyond linguistics, and the ability to build on existing tools and systems is clearly an advantage.</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
        <p:nvSpPr>
          <p:cNvPr id="292" name="Google Shape;292;p21"/>
          <p:cNvSpPr/>
          <p:nvPr/>
        </p:nvSpPr>
        <p:spPr>
          <a:xfrm>
            <a:off x="8072050" y="4411350"/>
            <a:ext cx="3512400" cy="1427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lt1"/>
                </a:solidFill>
                <a:latin typeface="Calibri"/>
                <a:ea typeface="Calibri"/>
                <a:cs typeface="Calibri"/>
                <a:sym typeface="Calibri"/>
              </a:rPr>
              <a:t>There are some great tools but also many tools that don’t support RDF</a:t>
            </a:r>
            <a:endParaRPr sz="2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Expressivity</a:t>
            </a:r>
            <a:endParaRPr/>
          </a:p>
        </p:txBody>
      </p:sp>
      <p:sp>
        <p:nvSpPr>
          <p:cNvPr id="299" name="Google Shape;299;p22"/>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IE"/>
              <a:t>Claim</a:t>
            </a:r>
            <a:r>
              <a:rPr lang="en-IE"/>
              <a:t>: Semantic Web languages (OWL in particular) support the definition of axioms that allow to constrain the usage of the vocabulary, thus introducing the possibility of checking a lexicon or annotated corpus for consistency.</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pic>
        <p:nvPicPr>
          <p:cNvPr descr="red-31226_960_720.png" id="300" name="Google Shape;300;p22"/>
          <p:cNvPicPr preferRelativeResize="0"/>
          <p:nvPr/>
        </p:nvPicPr>
        <p:blipFill>
          <a:blip r:embed="rId3">
            <a:alphaModFix/>
          </a:blip>
          <a:stretch>
            <a:fillRect/>
          </a:stretch>
        </p:blipFill>
        <p:spPr>
          <a:xfrm>
            <a:off x="9235250" y="3520375"/>
            <a:ext cx="2118550" cy="2118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